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4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95" r:id="rId39"/>
  </p:sldIdLst>
  <p:sldSz cx="18288000" cy="10287000"/>
  <p:notesSz cx="6858000" cy="9144000"/>
  <p:embeddedFontLst>
    <p:embeddedFont>
      <p:font typeface="Calibri" panose="020F0502020204030204" pitchFamily="34" charset="0"/>
      <p:regular r:id="rId41"/>
      <p:bold r:id="rId42"/>
      <p:italic r:id="rId43"/>
      <p:boldItalic r:id="rId44"/>
    </p:embeddedFont>
    <p:embeddedFont>
      <p:font typeface="Canva Sans" panose="020B0604020202020204" charset="0"/>
      <p:regular r:id="rId45"/>
    </p:embeddedFont>
    <p:embeddedFont>
      <p:font typeface="Canva Sans Bold" panose="020B0604020202020204" charset="0"/>
      <p:regular r:id="rId46"/>
    </p:embeddedFont>
    <p:embeddedFont>
      <p:font typeface="Canva Sans Italics" panose="020B0604020202020204" charset="0"/>
      <p:regular r:id="rId4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45" d="100"/>
          <a:sy n="45" d="100"/>
        </p:scale>
        <p:origin x="816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2.fntdata"/><Relationship Id="rId47" Type="http://schemas.openxmlformats.org/officeDocument/2006/relationships/font" Target="fonts/font7.fntdata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45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3.fntdata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  <a:t>24.05.2023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8889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If we don't know our children then how do we know how best to support them? 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5/24/2023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5/24/2023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5/24/2023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5/24/2023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sv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svg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svg"/><Relationship Id="rId5" Type="http://schemas.openxmlformats.org/officeDocument/2006/relationships/image" Target="../media/image20.png"/><Relationship Id="rId4" Type="http://schemas.openxmlformats.org/officeDocument/2006/relationships/image" Target="../media/image19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sv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sv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sv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sv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sv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svg"/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12" Type="http://schemas.openxmlformats.org/officeDocument/2006/relationships/image" Target="../media/image39.sv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svg"/><Relationship Id="rId11" Type="http://schemas.openxmlformats.org/officeDocument/2006/relationships/image" Target="../media/image38.png"/><Relationship Id="rId5" Type="http://schemas.openxmlformats.org/officeDocument/2006/relationships/image" Target="../media/image32.png"/><Relationship Id="rId10" Type="http://schemas.openxmlformats.org/officeDocument/2006/relationships/image" Target="../media/image37.svg"/><Relationship Id="rId4" Type="http://schemas.openxmlformats.org/officeDocument/2006/relationships/image" Target="../media/image31.svg"/><Relationship Id="rId9" Type="http://schemas.openxmlformats.org/officeDocument/2006/relationships/image" Target="../media/image3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1.svg"/><Relationship Id="rId4" Type="http://schemas.openxmlformats.org/officeDocument/2006/relationships/image" Target="../media/image40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sv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svg"/><Relationship Id="rId7" Type="http://schemas.openxmlformats.org/officeDocument/2006/relationships/image" Target="../media/image57.sv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6.png"/><Relationship Id="rId5" Type="http://schemas.openxmlformats.org/officeDocument/2006/relationships/image" Target="../media/image55.svg"/><Relationship Id="rId4" Type="http://schemas.openxmlformats.org/officeDocument/2006/relationships/image" Target="../media/image5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7" Type="http://schemas.openxmlformats.org/officeDocument/2006/relationships/image" Target="../media/image63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2.png"/><Relationship Id="rId5" Type="http://schemas.openxmlformats.org/officeDocument/2006/relationships/image" Target="../media/image61.png"/><Relationship Id="rId4" Type="http://schemas.openxmlformats.org/officeDocument/2006/relationships/image" Target="../media/image6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7" Type="http://schemas.openxmlformats.org/officeDocument/2006/relationships/image" Target="../media/image68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7.png"/><Relationship Id="rId5" Type="http://schemas.openxmlformats.org/officeDocument/2006/relationships/image" Target="../media/image66.jpeg"/><Relationship Id="rId4" Type="http://schemas.openxmlformats.org/officeDocument/2006/relationships/image" Target="../media/image4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3.png"/><Relationship Id="rId5" Type="http://schemas.openxmlformats.org/officeDocument/2006/relationships/image" Target="../media/image72.png"/><Relationship Id="rId4" Type="http://schemas.openxmlformats.org/officeDocument/2006/relationships/image" Target="../media/image7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sv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0.png"/><Relationship Id="rId4" Type="http://schemas.openxmlformats.org/officeDocument/2006/relationships/image" Target="../media/image6.sv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7.png"/><Relationship Id="rId3" Type="http://schemas.openxmlformats.org/officeDocument/2006/relationships/image" Target="../media/image82.png"/><Relationship Id="rId7" Type="http://schemas.openxmlformats.org/officeDocument/2006/relationships/image" Target="../media/image86.png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5.png"/><Relationship Id="rId5" Type="http://schemas.openxmlformats.org/officeDocument/2006/relationships/image" Target="../media/image84.png"/><Relationship Id="rId4" Type="http://schemas.openxmlformats.org/officeDocument/2006/relationships/image" Target="../media/image83.png"/><Relationship Id="rId9" Type="http://schemas.openxmlformats.org/officeDocument/2006/relationships/image" Target="../media/image88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svg"/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92.pn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svg"/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png"/><Relationship Id="rId2" Type="http://schemas.openxmlformats.org/officeDocument/2006/relationships/image" Target="../media/image9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E8D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-5874971" y="-731471"/>
            <a:ext cx="11749941" cy="11749941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8100184" y="4871194"/>
            <a:ext cx="4871206" cy="4871206"/>
          </a:xfrm>
          <a:prstGeom prst="rect">
            <a:avLst/>
          </a:prstGeom>
        </p:spPr>
      </p:pic>
      <p:sp>
        <p:nvSpPr>
          <p:cNvPr id="4" name="TextBox 4"/>
          <p:cNvSpPr txBox="1"/>
          <p:nvPr/>
        </p:nvSpPr>
        <p:spPr>
          <a:xfrm>
            <a:off x="4872224" y="1390656"/>
            <a:ext cx="12779425" cy="27876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200"/>
              </a:lnSpc>
            </a:pPr>
            <a:r>
              <a:rPr lang="en-US" sz="8000">
                <a:solidFill>
                  <a:srgbClr val="000000"/>
                </a:solidFill>
                <a:latin typeface="Canva Sans Bold"/>
              </a:rPr>
              <a:t>Inclusive Group Teaching </a:t>
            </a:r>
          </a:p>
          <a:p>
            <a:pPr algn="ctr">
              <a:lnSpc>
                <a:spcPts val="11200"/>
              </a:lnSpc>
            </a:pPr>
            <a:r>
              <a:rPr lang="en-US" sz="8000">
                <a:solidFill>
                  <a:srgbClr val="000000"/>
                </a:solidFill>
                <a:latin typeface="Canva Sans Bold"/>
              </a:rPr>
              <a:t>in Nursery Settings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E8D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5160565" y="-311352"/>
            <a:ext cx="3216357" cy="11125762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3072760" y="1725734"/>
            <a:ext cx="3310289" cy="3417766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10950043" y="7673175"/>
            <a:ext cx="3696799" cy="1767204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5615762" y="7682424"/>
            <a:ext cx="4191282" cy="1757955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>
          <a:xfrm>
            <a:off x="1028700" y="7682424"/>
            <a:ext cx="3444695" cy="1776453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8"/>
          <a:srcRect l="14704" r="12526"/>
          <a:stretch>
            <a:fillRect/>
          </a:stretch>
        </p:blipFill>
        <p:spPr>
          <a:xfrm>
            <a:off x="10578341" y="1725734"/>
            <a:ext cx="3730619" cy="3417766"/>
          </a:xfrm>
          <a:prstGeom prst="rect">
            <a:avLst/>
          </a:prstGeom>
        </p:spPr>
      </p:pic>
      <p:sp>
        <p:nvSpPr>
          <p:cNvPr id="8" name="TextBox 8"/>
          <p:cNvSpPr txBox="1"/>
          <p:nvPr/>
        </p:nvSpPr>
        <p:spPr>
          <a:xfrm>
            <a:off x="7711402" y="5306947"/>
            <a:ext cx="8243347" cy="29003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788"/>
              </a:lnSpc>
            </a:pPr>
            <a:r>
              <a:rPr lang="en-US" sz="4134">
                <a:solidFill>
                  <a:srgbClr val="000000"/>
                </a:solidFill>
                <a:latin typeface="Canva Sans Bold"/>
              </a:rPr>
              <a:t>Sarah Lomas</a:t>
            </a:r>
          </a:p>
          <a:p>
            <a:pPr algn="ctr">
              <a:lnSpc>
                <a:spcPts val="5788"/>
              </a:lnSpc>
            </a:pPr>
            <a:r>
              <a:rPr lang="en-US" sz="4134">
                <a:solidFill>
                  <a:srgbClr val="000000"/>
                </a:solidFill>
                <a:latin typeface="Canva Sans Bold"/>
              </a:rPr>
              <a:t>Senior Practitioner for Inclusion and Wellbeing</a:t>
            </a:r>
          </a:p>
          <a:p>
            <a:pPr algn="ctr">
              <a:lnSpc>
                <a:spcPts val="5788"/>
              </a:lnSpc>
            </a:pPr>
            <a:endParaRPr lang="en-US" sz="4134">
              <a:solidFill>
                <a:srgbClr val="000000"/>
              </a:solidFill>
              <a:latin typeface="Canva Sans Bold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787769" y="5297698"/>
            <a:ext cx="7880272" cy="21656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788"/>
              </a:lnSpc>
            </a:pPr>
            <a:r>
              <a:rPr lang="en-US" sz="4134">
                <a:solidFill>
                  <a:srgbClr val="000000"/>
                </a:solidFill>
                <a:latin typeface="Canva Sans Bold"/>
              </a:rPr>
              <a:t>Martin Cumming</a:t>
            </a:r>
          </a:p>
          <a:p>
            <a:pPr algn="ctr">
              <a:lnSpc>
                <a:spcPts val="5788"/>
              </a:lnSpc>
            </a:pPr>
            <a:r>
              <a:rPr lang="en-US" sz="4134">
                <a:solidFill>
                  <a:srgbClr val="000000"/>
                </a:solidFill>
                <a:latin typeface="Canva Sans Bold"/>
              </a:rPr>
              <a:t>Inclusion Leader</a:t>
            </a:r>
          </a:p>
          <a:p>
            <a:pPr algn="ctr">
              <a:lnSpc>
                <a:spcPts val="5788"/>
              </a:lnSpc>
            </a:pPr>
            <a:r>
              <a:rPr lang="en-US" sz="4134">
                <a:solidFill>
                  <a:srgbClr val="000000"/>
                </a:solidFill>
                <a:latin typeface="Canva Sans Bold"/>
              </a:rPr>
              <a:t>St Paul's Nursery School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E8D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-2295024" y="-721422"/>
            <a:ext cx="4009474" cy="5864922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5832936" y="6468238"/>
            <a:ext cx="4009474" cy="5864922"/>
          </a:xfrm>
          <a:prstGeom prst="rect">
            <a:avLst/>
          </a:prstGeom>
        </p:spPr>
      </p:pic>
      <p:sp>
        <p:nvSpPr>
          <p:cNvPr id="4" name="TextBox 4"/>
          <p:cNvSpPr txBox="1"/>
          <p:nvPr/>
        </p:nvSpPr>
        <p:spPr>
          <a:xfrm>
            <a:off x="1949381" y="914400"/>
            <a:ext cx="15888292" cy="736450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8331"/>
              </a:lnSpc>
            </a:pPr>
            <a:r>
              <a:rPr lang="en-US" sz="5950">
                <a:solidFill>
                  <a:srgbClr val="000000"/>
                </a:solidFill>
                <a:latin typeface="Canva Sans Bold"/>
              </a:rPr>
              <a:t>Aims of today's session:</a:t>
            </a:r>
          </a:p>
          <a:p>
            <a:pPr marL="1284790" lvl="1" indent="-642395">
              <a:lnSpc>
                <a:spcPts val="8331"/>
              </a:lnSpc>
              <a:buFont typeface="Arial"/>
              <a:buChar char="•"/>
            </a:pPr>
            <a:r>
              <a:rPr lang="en-US" sz="5950">
                <a:solidFill>
                  <a:srgbClr val="000000"/>
                </a:solidFill>
                <a:latin typeface="Canva Sans Bold"/>
              </a:rPr>
              <a:t>To understand what is meant by inclusion.</a:t>
            </a:r>
          </a:p>
          <a:p>
            <a:pPr marL="1284790" lvl="1" indent="-642395">
              <a:lnSpc>
                <a:spcPts val="8331"/>
              </a:lnSpc>
              <a:buFont typeface="Arial"/>
              <a:buChar char="•"/>
            </a:pPr>
            <a:r>
              <a:rPr lang="en-US" sz="5950">
                <a:solidFill>
                  <a:srgbClr val="000000"/>
                </a:solidFill>
                <a:latin typeface="Canva Sans Bold"/>
              </a:rPr>
              <a:t>To understand how we can plan for inclusion within groups in our settings.</a:t>
            </a:r>
          </a:p>
          <a:p>
            <a:pPr marL="1284790" lvl="1" indent="-642395">
              <a:lnSpc>
                <a:spcPts val="8331"/>
              </a:lnSpc>
              <a:buFont typeface="Arial"/>
              <a:buChar char="•"/>
            </a:pPr>
            <a:r>
              <a:rPr lang="en-US" sz="5950">
                <a:solidFill>
                  <a:srgbClr val="000000"/>
                </a:solidFill>
                <a:latin typeface="Canva Sans Bold"/>
              </a:rPr>
              <a:t>Organisation - how to manage resources, people and children.</a:t>
            </a:r>
          </a:p>
        </p:txBody>
      </p:sp>
      <p:pic>
        <p:nvPicPr>
          <p:cNvPr id="5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15651399" y="209795"/>
            <a:ext cx="2455064" cy="2455064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-315515" y="6112791"/>
            <a:ext cx="3375610" cy="4781317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E8D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-1452299" y="3645176"/>
            <a:ext cx="8465073" cy="6867248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>
            <a:off x="4514574" y="240230"/>
            <a:ext cx="7771102" cy="683857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p:blipFill>
        <p:spPr>
          <a:xfrm>
            <a:off x="12285677" y="5899929"/>
            <a:ext cx="5758626" cy="4114800"/>
          </a:xfrm>
          <a:prstGeom prst="rect">
            <a:avLst/>
          </a:prstGeom>
        </p:spPr>
      </p:pic>
      <p:sp>
        <p:nvSpPr>
          <p:cNvPr id="5" name="TextBox 5"/>
          <p:cNvSpPr txBox="1"/>
          <p:nvPr/>
        </p:nvSpPr>
        <p:spPr>
          <a:xfrm>
            <a:off x="4854519" y="603994"/>
            <a:ext cx="7431158" cy="42824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470"/>
              </a:lnSpc>
            </a:pPr>
            <a:r>
              <a:rPr lang="en-US" sz="8193">
                <a:solidFill>
                  <a:srgbClr val="000000"/>
                </a:solidFill>
                <a:latin typeface="Canva Sans Bold"/>
              </a:rPr>
              <a:t>What do we mean by inclusion?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5D5D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290855" y="126682"/>
            <a:ext cx="16099201" cy="99288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7139"/>
              </a:lnSpc>
            </a:pPr>
            <a:r>
              <a:rPr lang="en-US" sz="5099">
                <a:solidFill>
                  <a:srgbClr val="000000"/>
                </a:solidFill>
                <a:latin typeface="Canva Sans"/>
              </a:rPr>
              <a:t>The Law...</a:t>
            </a:r>
          </a:p>
          <a:p>
            <a:pPr algn="just">
              <a:lnSpc>
                <a:spcPts val="7139"/>
              </a:lnSpc>
            </a:pPr>
            <a:r>
              <a:rPr lang="en-US" sz="5099">
                <a:solidFill>
                  <a:srgbClr val="000000"/>
                </a:solidFill>
                <a:latin typeface="Canva Sans"/>
              </a:rPr>
              <a:t>Equality Act 2010 - Protected Characteristics:</a:t>
            </a:r>
          </a:p>
          <a:p>
            <a:pPr marL="1101080" lvl="1" indent="-550540" algn="just">
              <a:lnSpc>
                <a:spcPts val="7139"/>
              </a:lnSpc>
              <a:buFont typeface="Arial"/>
              <a:buChar char="•"/>
            </a:pPr>
            <a:r>
              <a:rPr lang="en-US" sz="5099">
                <a:solidFill>
                  <a:srgbClr val="000000"/>
                </a:solidFill>
                <a:latin typeface="Canva Sans"/>
              </a:rPr>
              <a:t>age</a:t>
            </a:r>
          </a:p>
          <a:p>
            <a:pPr marL="1101080" lvl="1" indent="-550540" algn="just">
              <a:lnSpc>
                <a:spcPts val="7139"/>
              </a:lnSpc>
              <a:buFont typeface="Arial"/>
              <a:buChar char="•"/>
            </a:pPr>
            <a:r>
              <a:rPr lang="en-US" sz="5099">
                <a:solidFill>
                  <a:srgbClr val="000000"/>
                </a:solidFill>
                <a:latin typeface="Canva Sans Bold"/>
              </a:rPr>
              <a:t>disability</a:t>
            </a:r>
          </a:p>
          <a:p>
            <a:pPr marL="1101080" lvl="1" indent="-550540" algn="just">
              <a:lnSpc>
                <a:spcPts val="7139"/>
              </a:lnSpc>
              <a:buFont typeface="Arial"/>
              <a:buChar char="•"/>
            </a:pPr>
            <a:r>
              <a:rPr lang="en-US" sz="5099">
                <a:solidFill>
                  <a:srgbClr val="000000"/>
                </a:solidFill>
                <a:latin typeface="Canva Sans"/>
              </a:rPr>
              <a:t>gender reassignment</a:t>
            </a:r>
          </a:p>
          <a:p>
            <a:pPr marL="1101080" lvl="1" indent="-550540" algn="just">
              <a:lnSpc>
                <a:spcPts val="7139"/>
              </a:lnSpc>
              <a:buFont typeface="Arial"/>
              <a:buChar char="•"/>
            </a:pPr>
            <a:r>
              <a:rPr lang="en-US" sz="5099">
                <a:solidFill>
                  <a:srgbClr val="000000"/>
                </a:solidFill>
                <a:latin typeface="Canva Sans"/>
              </a:rPr>
              <a:t>race</a:t>
            </a:r>
          </a:p>
          <a:p>
            <a:pPr marL="1101080" lvl="1" indent="-550540" algn="just">
              <a:lnSpc>
                <a:spcPts val="7139"/>
              </a:lnSpc>
              <a:buFont typeface="Arial"/>
              <a:buChar char="•"/>
            </a:pPr>
            <a:r>
              <a:rPr lang="en-US" sz="5099">
                <a:solidFill>
                  <a:srgbClr val="000000"/>
                </a:solidFill>
                <a:latin typeface="Canva Sans"/>
              </a:rPr>
              <a:t>religion or belief</a:t>
            </a:r>
          </a:p>
          <a:p>
            <a:pPr marL="1101080" lvl="1" indent="-550540" algn="just">
              <a:lnSpc>
                <a:spcPts val="7139"/>
              </a:lnSpc>
              <a:buFont typeface="Arial"/>
              <a:buChar char="•"/>
            </a:pPr>
            <a:r>
              <a:rPr lang="en-US" sz="5099">
                <a:solidFill>
                  <a:srgbClr val="000000"/>
                </a:solidFill>
                <a:latin typeface="Canva Sans"/>
              </a:rPr>
              <a:t>sex</a:t>
            </a:r>
          </a:p>
          <a:p>
            <a:pPr marL="1101080" lvl="1" indent="-550540" algn="just">
              <a:lnSpc>
                <a:spcPts val="7139"/>
              </a:lnSpc>
              <a:buFont typeface="Arial"/>
              <a:buChar char="•"/>
            </a:pPr>
            <a:r>
              <a:rPr lang="en-US" sz="5099">
                <a:solidFill>
                  <a:srgbClr val="000000"/>
                </a:solidFill>
                <a:latin typeface="Canva Sans"/>
              </a:rPr>
              <a:t>sexual orientation </a:t>
            </a:r>
          </a:p>
          <a:p>
            <a:pPr marL="1101080" lvl="1" indent="-550540" algn="just">
              <a:lnSpc>
                <a:spcPts val="7139"/>
              </a:lnSpc>
              <a:buFont typeface="Arial"/>
              <a:buChar char="•"/>
            </a:pPr>
            <a:r>
              <a:rPr lang="en-US" sz="5099">
                <a:solidFill>
                  <a:srgbClr val="000000"/>
                </a:solidFill>
                <a:latin typeface="Canva Sans"/>
              </a:rPr>
              <a:t>marriage and civil partnerships</a:t>
            </a:r>
          </a:p>
          <a:p>
            <a:pPr marL="1101080" lvl="1" indent="-550540" algn="just">
              <a:lnSpc>
                <a:spcPts val="7139"/>
              </a:lnSpc>
              <a:buFont typeface="Arial"/>
              <a:buChar char="•"/>
            </a:pPr>
            <a:r>
              <a:rPr lang="en-US" sz="5099">
                <a:solidFill>
                  <a:srgbClr val="000000"/>
                </a:solidFill>
                <a:latin typeface="Canva Sans"/>
              </a:rPr>
              <a:t>pregnancy and maternity</a:t>
            </a:r>
          </a:p>
        </p:txBody>
      </p:sp>
      <p:pic>
        <p:nvPicPr>
          <p:cNvPr id="3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4732827" y="6848804"/>
            <a:ext cx="3314459" cy="3206739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rot="-10800000" flipH="1">
            <a:off x="15526857" y="-721422"/>
            <a:ext cx="4009474" cy="5864922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E8D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3446440" y="2320566"/>
            <a:ext cx="14461466" cy="58426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614"/>
              </a:lnSpc>
              <a:spcBef>
                <a:spcPct val="0"/>
              </a:spcBef>
            </a:pPr>
            <a:r>
              <a:rPr lang="en-US" sz="4724">
                <a:solidFill>
                  <a:srgbClr val="000000"/>
                </a:solidFill>
                <a:latin typeface="Canva Sans"/>
              </a:rPr>
              <a:t>'Effective inclusive practice provides </a:t>
            </a:r>
            <a:r>
              <a:rPr lang="en-US" sz="4724">
                <a:solidFill>
                  <a:srgbClr val="000000"/>
                </a:solidFill>
                <a:latin typeface="Canva Sans Bold"/>
              </a:rPr>
              <a:t>all</a:t>
            </a:r>
            <a:r>
              <a:rPr lang="en-US" sz="4724">
                <a:solidFill>
                  <a:srgbClr val="000000"/>
                </a:solidFill>
                <a:latin typeface="Canva Sans"/>
              </a:rPr>
              <a:t> children with </a:t>
            </a:r>
            <a:r>
              <a:rPr lang="en-US" sz="4724">
                <a:solidFill>
                  <a:srgbClr val="000000"/>
                </a:solidFill>
                <a:latin typeface="Canva Sans Bold"/>
              </a:rPr>
              <a:t>access to opportunities</a:t>
            </a:r>
            <a:r>
              <a:rPr lang="en-US" sz="4724">
                <a:solidFill>
                  <a:srgbClr val="000000"/>
                </a:solidFill>
                <a:latin typeface="Canva Sans"/>
              </a:rPr>
              <a:t> and </a:t>
            </a:r>
            <a:r>
              <a:rPr lang="en-US" sz="4724">
                <a:solidFill>
                  <a:srgbClr val="000000"/>
                </a:solidFill>
                <a:latin typeface="Canva Sans Bold"/>
              </a:rPr>
              <a:t>support</a:t>
            </a:r>
            <a:r>
              <a:rPr lang="en-US" sz="4724">
                <a:solidFill>
                  <a:srgbClr val="000000"/>
                </a:solidFill>
                <a:latin typeface="Canva Sans"/>
              </a:rPr>
              <a:t> during the </a:t>
            </a:r>
            <a:r>
              <a:rPr lang="en-US" sz="4724">
                <a:solidFill>
                  <a:srgbClr val="000000"/>
                </a:solidFill>
                <a:latin typeface="Canva Sans Bold"/>
              </a:rPr>
              <a:t>earliest and most influential</a:t>
            </a:r>
            <a:r>
              <a:rPr lang="en-US" sz="4724">
                <a:solidFill>
                  <a:srgbClr val="000000"/>
                </a:solidFill>
                <a:latin typeface="Canva Sans"/>
              </a:rPr>
              <a:t> years of their learning and growing. It also helps enable children to be </a:t>
            </a:r>
            <a:r>
              <a:rPr lang="en-US" sz="4724">
                <a:solidFill>
                  <a:srgbClr val="000000"/>
                </a:solidFill>
                <a:latin typeface="Canva Sans Bold"/>
              </a:rPr>
              <a:t>confident</a:t>
            </a:r>
            <a:r>
              <a:rPr lang="en-US" sz="4724">
                <a:solidFill>
                  <a:srgbClr val="000000"/>
                </a:solidFill>
                <a:latin typeface="Canva Sans"/>
              </a:rPr>
              <a:t> in who they are and what they aspire to in the future.'</a:t>
            </a:r>
          </a:p>
          <a:p>
            <a:pPr algn="r">
              <a:lnSpc>
                <a:spcPts val="6614"/>
              </a:lnSpc>
              <a:spcBef>
                <a:spcPct val="0"/>
              </a:spcBef>
            </a:pPr>
            <a:r>
              <a:rPr lang="en-US" sz="4724">
                <a:solidFill>
                  <a:srgbClr val="000000"/>
                </a:solidFill>
                <a:latin typeface="Canva Sans Italics"/>
              </a:rPr>
              <a:t>Early Years Alliance</a:t>
            </a:r>
          </a:p>
        </p:txBody>
      </p:sp>
      <p:pic>
        <p:nvPicPr>
          <p:cNvPr id="3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273722" y="6408379"/>
            <a:ext cx="3509675" cy="3509675"/>
          </a:xfrm>
          <a:prstGeom prst="rect">
            <a:avLst/>
          </a:prstGeom>
        </p:spPr>
      </p:pic>
      <p:sp>
        <p:nvSpPr>
          <p:cNvPr id="4" name="TextBox 4"/>
          <p:cNvSpPr txBox="1"/>
          <p:nvPr/>
        </p:nvSpPr>
        <p:spPr>
          <a:xfrm>
            <a:off x="273722" y="537527"/>
            <a:ext cx="6345436" cy="8870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Canva Sans Bold"/>
              </a:rPr>
              <a:t>In the Early Years....</a:t>
            </a:r>
          </a:p>
        </p:txBody>
      </p:sp>
      <p:pic>
        <p:nvPicPr>
          <p:cNvPr id="5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rot="-10800000" flipH="1">
            <a:off x="15587370" y="-3656277"/>
            <a:ext cx="4009474" cy="5864922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E8D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-10800000" flipH="1">
            <a:off x="-1325863" y="7354539"/>
            <a:ext cx="4009474" cy="5864922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-1507400" y="507271"/>
            <a:ext cx="11389580" cy="18110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Canva Sans Bold"/>
              </a:rPr>
              <a:t>In practice this means...</a:t>
            </a:r>
          </a:p>
          <a:p>
            <a:pPr algn="ctr">
              <a:lnSpc>
                <a:spcPts val="7279"/>
              </a:lnSpc>
            </a:pPr>
            <a:endParaRPr lang="en-US" sz="5199">
              <a:solidFill>
                <a:srgbClr val="000000"/>
              </a:solidFill>
              <a:latin typeface="Canva Sans Bold"/>
            </a:endParaRPr>
          </a:p>
        </p:txBody>
      </p:sp>
      <p:sp>
        <p:nvSpPr>
          <p:cNvPr id="4" name="TextBox 4"/>
          <p:cNvSpPr txBox="1"/>
          <p:nvPr/>
        </p:nvSpPr>
        <p:spPr>
          <a:xfrm>
            <a:off x="332819" y="1654270"/>
            <a:ext cx="17955181" cy="60806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6160"/>
              </a:lnSpc>
            </a:pPr>
            <a:r>
              <a:rPr lang="en-US" sz="4400">
                <a:solidFill>
                  <a:srgbClr val="000000"/>
                </a:solidFill>
                <a:latin typeface="Canva Sans"/>
              </a:rPr>
              <a:t>Being flexible in </a:t>
            </a:r>
            <a:r>
              <a:rPr lang="en-US" sz="4400">
                <a:solidFill>
                  <a:srgbClr val="000000"/>
                </a:solidFill>
                <a:latin typeface="Canva Sans Bold"/>
              </a:rPr>
              <a:t>how</a:t>
            </a:r>
            <a:r>
              <a:rPr lang="en-US" sz="4400">
                <a:solidFill>
                  <a:srgbClr val="000000"/>
                </a:solidFill>
                <a:latin typeface="Canva Sans"/>
              </a:rPr>
              <a:t> we teach (pedagogy)</a:t>
            </a:r>
          </a:p>
          <a:p>
            <a:pPr algn="just">
              <a:lnSpc>
                <a:spcPts val="6160"/>
              </a:lnSpc>
            </a:pPr>
            <a:r>
              <a:rPr lang="en-US" sz="4400">
                <a:solidFill>
                  <a:srgbClr val="000000"/>
                </a:solidFill>
                <a:latin typeface="Canva Sans Bold"/>
              </a:rPr>
              <a:t>Knowing</a:t>
            </a:r>
            <a:r>
              <a:rPr lang="en-US" sz="4400">
                <a:solidFill>
                  <a:srgbClr val="000000"/>
                </a:solidFill>
                <a:latin typeface="Canva Sans"/>
              </a:rPr>
              <a:t> what we want the children to learn</a:t>
            </a:r>
          </a:p>
          <a:p>
            <a:pPr algn="just">
              <a:lnSpc>
                <a:spcPts val="6160"/>
              </a:lnSpc>
            </a:pPr>
            <a:r>
              <a:rPr lang="en-US" sz="4400">
                <a:solidFill>
                  <a:srgbClr val="000000"/>
                </a:solidFill>
                <a:latin typeface="Canva Sans"/>
              </a:rPr>
              <a:t>Being </a:t>
            </a:r>
            <a:r>
              <a:rPr lang="en-US" sz="4400">
                <a:solidFill>
                  <a:srgbClr val="000000"/>
                </a:solidFill>
                <a:latin typeface="Canva Sans Bold"/>
              </a:rPr>
              <a:t>consistent</a:t>
            </a:r>
            <a:r>
              <a:rPr lang="en-US" sz="4400">
                <a:solidFill>
                  <a:srgbClr val="000000"/>
                </a:solidFill>
                <a:latin typeface="Canva Sans"/>
              </a:rPr>
              <a:t> in the approaches we take</a:t>
            </a:r>
          </a:p>
          <a:p>
            <a:pPr algn="just">
              <a:lnSpc>
                <a:spcPts val="6160"/>
              </a:lnSpc>
            </a:pPr>
            <a:r>
              <a:rPr lang="en-US" sz="4400">
                <a:solidFill>
                  <a:srgbClr val="000000"/>
                </a:solidFill>
                <a:latin typeface="Canva Sans"/>
              </a:rPr>
              <a:t>Ensuring that our teaching is </a:t>
            </a:r>
            <a:r>
              <a:rPr lang="en-US" sz="4400">
                <a:solidFill>
                  <a:srgbClr val="000000"/>
                </a:solidFill>
                <a:latin typeface="Canva Sans Bold"/>
              </a:rPr>
              <a:t>accessible</a:t>
            </a:r>
            <a:r>
              <a:rPr lang="en-US" sz="4400">
                <a:solidFill>
                  <a:srgbClr val="000000"/>
                </a:solidFill>
                <a:latin typeface="Canva Sans"/>
              </a:rPr>
              <a:t> in the best way it can be</a:t>
            </a:r>
          </a:p>
          <a:p>
            <a:pPr algn="just">
              <a:lnSpc>
                <a:spcPts val="6160"/>
              </a:lnSpc>
            </a:pPr>
            <a:r>
              <a:rPr lang="en-US" sz="4400">
                <a:solidFill>
                  <a:srgbClr val="000000"/>
                </a:solidFill>
                <a:latin typeface="Canva Sans Bold"/>
              </a:rPr>
              <a:t>All opportunities</a:t>
            </a:r>
            <a:r>
              <a:rPr lang="en-US" sz="4400">
                <a:solidFill>
                  <a:srgbClr val="000000"/>
                </a:solidFill>
                <a:latin typeface="Canva Sans"/>
              </a:rPr>
              <a:t> are </a:t>
            </a:r>
            <a:r>
              <a:rPr lang="en-US" sz="4400">
                <a:solidFill>
                  <a:srgbClr val="000000"/>
                </a:solidFill>
                <a:latin typeface="Canva Sans Bold"/>
              </a:rPr>
              <a:t>learning</a:t>
            </a:r>
            <a:r>
              <a:rPr lang="en-US" sz="4400">
                <a:solidFill>
                  <a:srgbClr val="000000"/>
                </a:solidFill>
                <a:latin typeface="Canva Sans"/>
              </a:rPr>
              <a:t> opportunities </a:t>
            </a:r>
          </a:p>
          <a:p>
            <a:pPr algn="just">
              <a:lnSpc>
                <a:spcPts val="6160"/>
              </a:lnSpc>
            </a:pPr>
            <a:r>
              <a:rPr lang="en-US" sz="4400">
                <a:solidFill>
                  <a:srgbClr val="000000"/>
                </a:solidFill>
                <a:latin typeface="Canva Sans"/>
              </a:rPr>
              <a:t>(not only for children but as </a:t>
            </a:r>
            <a:r>
              <a:rPr lang="en-US" sz="4400">
                <a:solidFill>
                  <a:srgbClr val="000000"/>
                </a:solidFill>
                <a:latin typeface="Canva Sans Bold"/>
              </a:rPr>
              <a:t>reflective practitioners</a:t>
            </a:r>
            <a:r>
              <a:rPr lang="en-US" sz="4400">
                <a:solidFill>
                  <a:srgbClr val="000000"/>
                </a:solidFill>
                <a:latin typeface="Canva Sans"/>
              </a:rPr>
              <a:t>)</a:t>
            </a:r>
          </a:p>
          <a:p>
            <a:pPr algn="just">
              <a:lnSpc>
                <a:spcPts val="6160"/>
              </a:lnSpc>
            </a:pPr>
            <a:r>
              <a:rPr lang="en-US" sz="4400">
                <a:solidFill>
                  <a:srgbClr val="000000"/>
                </a:solidFill>
                <a:latin typeface="Canva Sans"/>
              </a:rPr>
              <a:t>Knowing where to get </a:t>
            </a:r>
            <a:r>
              <a:rPr lang="en-US" sz="4400">
                <a:solidFill>
                  <a:srgbClr val="000000"/>
                </a:solidFill>
                <a:latin typeface="Canva Sans Bold"/>
              </a:rPr>
              <a:t>help</a:t>
            </a:r>
            <a:r>
              <a:rPr lang="en-US" sz="4400">
                <a:solidFill>
                  <a:srgbClr val="000000"/>
                </a:solidFill>
                <a:latin typeface="Canva Sans"/>
              </a:rPr>
              <a:t> and </a:t>
            </a:r>
            <a:r>
              <a:rPr lang="en-US" sz="4400">
                <a:solidFill>
                  <a:srgbClr val="000000"/>
                </a:solidFill>
                <a:latin typeface="Canva Sans Bold"/>
              </a:rPr>
              <a:t>support</a:t>
            </a:r>
          </a:p>
          <a:p>
            <a:pPr algn="ctr">
              <a:lnSpc>
                <a:spcPts val="4986"/>
              </a:lnSpc>
            </a:pPr>
            <a:endParaRPr lang="en-US" sz="4400">
              <a:solidFill>
                <a:srgbClr val="000000"/>
              </a:solidFill>
              <a:latin typeface="Canva Sans Bold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ED95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85710" y="543943"/>
            <a:ext cx="17916580" cy="563260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242"/>
              </a:lnSpc>
              <a:spcBef>
                <a:spcPct val="0"/>
              </a:spcBef>
            </a:pPr>
            <a:r>
              <a:rPr lang="en-US" sz="8030">
                <a:solidFill>
                  <a:srgbClr val="000000"/>
                </a:solidFill>
                <a:latin typeface="Canva Sans Bold"/>
              </a:rPr>
              <a:t>"If a child can’t learn the way we teach, maybe we should teach the way they learn” </a:t>
            </a:r>
          </a:p>
          <a:p>
            <a:pPr algn="r">
              <a:lnSpc>
                <a:spcPts val="11242"/>
              </a:lnSpc>
              <a:spcBef>
                <a:spcPct val="0"/>
              </a:spcBef>
            </a:pPr>
            <a:r>
              <a:rPr lang="en-US" sz="8030">
                <a:solidFill>
                  <a:srgbClr val="000000"/>
                </a:solidFill>
                <a:latin typeface="Canva Sans Bold"/>
              </a:rPr>
              <a:t>Ignacio Estrada</a:t>
            </a:r>
          </a:p>
        </p:txBody>
      </p:sp>
      <p:pic>
        <p:nvPicPr>
          <p:cNvPr id="3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834196" y="5597343"/>
            <a:ext cx="4819678" cy="41148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E8D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t="17362"/>
          <a:stretch>
            <a:fillRect/>
          </a:stretch>
        </p:blipFill>
        <p:spPr>
          <a:xfrm flipH="1">
            <a:off x="14496556" y="5747663"/>
            <a:ext cx="4059929" cy="4752152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rcRect r="3327" b="16938"/>
          <a:stretch>
            <a:fillRect/>
          </a:stretch>
        </p:blipFill>
        <p:spPr>
          <a:xfrm>
            <a:off x="2514600" y="1210529"/>
            <a:ext cx="12206559" cy="7865942"/>
          </a:xfrm>
          <a:prstGeom prst="rect">
            <a:avLst/>
          </a:prstGeom>
        </p:spPr>
      </p:pic>
      <p:sp>
        <p:nvSpPr>
          <p:cNvPr id="4" name="TextBox 4"/>
          <p:cNvSpPr txBox="1"/>
          <p:nvPr/>
        </p:nvSpPr>
        <p:spPr>
          <a:xfrm>
            <a:off x="279940" y="276380"/>
            <a:ext cx="8635459" cy="96266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7839"/>
              </a:lnSpc>
            </a:pPr>
            <a:r>
              <a:rPr lang="en-US" sz="5599" dirty="0">
                <a:solidFill>
                  <a:srgbClr val="000000"/>
                </a:solidFill>
                <a:latin typeface="Canva Sans Bold"/>
              </a:rPr>
              <a:t>All are welcome....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-423587" y="9144000"/>
            <a:ext cx="8061394" cy="9626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839"/>
              </a:lnSpc>
            </a:pPr>
            <a:r>
              <a:rPr lang="en-US" sz="5599">
                <a:solidFill>
                  <a:srgbClr val="000000"/>
                </a:solidFill>
                <a:latin typeface="Canva Sans"/>
              </a:rPr>
              <a:t>An ethos to live by...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E8D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>
            <a:off x="7683246" y="2761457"/>
            <a:ext cx="2921508" cy="41148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p:blipFill>
        <p:spPr>
          <a:xfrm>
            <a:off x="301513" y="272935"/>
            <a:ext cx="4763878" cy="41148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p:blipFill>
        <p:spPr>
          <a:xfrm>
            <a:off x="591500" y="5539423"/>
            <a:ext cx="4183904" cy="4445051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p:blipFill>
        <p:spPr>
          <a:xfrm>
            <a:off x="13754845" y="272935"/>
            <a:ext cx="4253023" cy="41148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rcRect/>
          <a:stretch>
            <a:fillRect/>
          </a:stretch>
        </p:blipFill>
        <p:spPr>
          <a:xfrm>
            <a:off x="13516868" y="5935345"/>
            <a:ext cx="4675909" cy="4114800"/>
          </a:xfrm>
          <a:prstGeom prst="rect">
            <a:avLst/>
          </a:prstGeom>
        </p:spPr>
      </p:pic>
      <p:sp>
        <p:nvSpPr>
          <p:cNvPr id="7" name="TextBox 7"/>
          <p:cNvSpPr txBox="1"/>
          <p:nvPr/>
        </p:nvSpPr>
        <p:spPr>
          <a:xfrm>
            <a:off x="6742807" y="7105650"/>
            <a:ext cx="4802386" cy="8870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Canva Sans Bold"/>
              </a:rPr>
              <a:t> Child Centred 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7049021" y="1724342"/>
            <a:ext cx="4189958" cy="7124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879"/>
              </a:lnSpc>
            </a:pPr>
            <a:r>
              <a:rPr lang="en-US" sz="4199">
                <a:solidFill>
                  <a:srgbClr val="000000"/>
                </a:solidFill>
                <a:latin typeface="Canva Sans Bold"/>
              </a:rPr>
              <a:t>Know your child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3282553" y="438785"/>
            <a:ext cx="3824288" cy="7124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879"/>
              </a:lnSpc>
            </a:pPr>
            <a:r>
              <a:rPr lang="en-US" sz="4199">
                <a:solidFill>
                  <a:srgbClr val="000000"/>
                </a:solidFill>
                <a:latin typeface="Canva Sans"/>
              </a:rPr>
              <a:t>Talk to parents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8712974" y="262890"/>
            <a:ext cx="6550223" cy="14554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879"/>
              </a:lnSpc>
            </a:pPr>
            <a:r>
              <a:rPr lang="en-US" sz="4199">
                <a:solidFill>
                  <a:srgbClr val="000000"/>
                </a:solidFill>
                <a:latin typeface="Canva Sans"/>
              </a:rPr>
              <a:t>Observe - O.W.L. or PLOD</a:t>
            </a:r>
          </a:p>
          <a:p>
            <a:pPr algn="ctr">
              <a:lnSpc>
                <a:spcPts val="5879"/>
              </a:lnSpc>
            </a:pPr>
            <a:r>
              <a:rPr lang="en-US" sz="4199">
                <a:solidFill>
                  <a:srgbClr val="000000"/>
                </a:solidFill>
                <a:latin typeface="Canva Sans"/>
              </a:rPr>
              <a:t>Star Observation Chart...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3920187" y="8040370"/>
            <a:ext cx="9585573" cy="21983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879"/>
              </a:lnSpc>
            </a:pPr>
            <a:r>
              <a:rPr lang="en-US" sz="4199">
                <a:solidFill>
                  <a:srgbClr val="000000"/>
                </a:solidFill>
                <a:latin typeface="Canva Sans"/>
              </a:rPr>
              <a:t>Assessments</a:t>
            </a:r>
          </a:p>
          <a:p>
            <a:pPr marL="906775" lvl="1" indent="-453388">
              <a:lnSpc>
                <a:spcPts val="5879"/>
              </a:lnSpc>
              <a:buFont typeface="Arial"/>
              <a:buChar char="•"/>
            </a:pPr>
            <a:r>
              <a:rPr lang="en-US" sz="4199">
                <a:solidFill>
                  <a:srgbClr val="000000"/>
                </a:solidFill>
                <a:latin typeface="Canva Sans"/>
              </a:rPr>
              <a:t>What are their strengths?</a:t>
            </a:r>
          </a:p>
          <a:p>
            <a:pPr marL="906775" lvl="1" indent="-453388" algn="ctr">
              <a:lnSpc>
                <a:spcPts val="5879"/>
              </a:lnSpc>
              <a:buFont typeface="Arial"/>
              <a:buChar char="•"/>
            </a:pPr>
            <a:r>
              <a:rPr lang="en-US" sz="4199">
                <a:solidFill>
                  <a:srgbClr val="000000"/>
                </a:solidFill>
                <a:latin typeface="Canva Sans"/>
              </a:rPr>
              <a:t>What do they need support with? 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2651433" y="5857817"/>
            <a:ext cx="1103412" cy="7124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879"/>
              </a:lnSpc>
            </a:pPr>
            <a:r>
              <a:rPr lang="en-US" sz="4199">
                <a:solidFill>
                  <a:srgbClr val="000000"/>
                </a:solidFill>
                <a:latin typeface="Canva Sans"/>
              </a:rPr>
              <a:t>Play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D9D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0" y="0"/>
            <a:ext cx="3216357" cy="11125762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6424343" y="4754914"/>
            <a:ext cx="7315200" cy="4013603"/>
          </a:xfrm>
          <a:prstGeom prst="rect">
            <a:avLst/>
          </a:prstGeom>
        </p:spPr>
      </p:pic>
      <p:sp>
        <p:nvSpPr>
          <p:cNvPr id="4" name="TextBox 4"/>
          <p:cNvSpPr txBox="1"/>
          <p:nvPr/>
        </p:nvSpPr>
        <p:spPr>
          <a:xfrm>
            <a:off x="4285752" y="1884261"/>
            <a:ext cx="12197507" cy="156654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880"/>
              </a:lnSpc>
            </a:pPr>
            <a:r>
              <a:rPr lang="en-US" sz="9200">
                <a:solidFill>
                  <a:srgbClr val="F9AD30"/>
                </a:solidFill>
                <a:latin typeface="Canva Sans Bold"/>
              </a:rPr>
              <a:t>Group time Structure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E8D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18834" r="31390" b="12556"/>
          <a:stretch>
            <a:fillRect/>
          </a:stretch>
        </p:blipFill>
        <p:spPr>
          <a:xfrm>
            <a:off x="13453372" y="209190"/>
            <a:ext cx="4158354" cy="9740348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223838" y="113940"/>
            <a:ext cx="13907013" cy="101263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Canva Sans Bold"/>
              </a:rPr>
              <a:t>Visual timetable...</a:t>
            </a:r>
          </a:p>
          <a:p>
            <a:pPr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Canva Sans Bold"/>
              </a:rPr>
              <a:t>Children understanding what is </a:t>
            </a:r>
          </a:p>
          <a:p>
            <a:pPr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Canva Sans Bold"/>
              </a:rPr>
              <a:t>happening now and next...</a:t>
            </a:r>
          </a:p>
          <a:p>
            <a:pPr>
              <a:lnSpc>
                <a:spcPts val="7279"/>
              </a:lnSpc>
            </a:pPr>
            <a:endParaRPr lang="en-US" sz="5199">
              <a:solidFill>
                <a:srgbClr val="000000"/>
              </a:solidFill>
              <a:latin typeface="Canva Sans Bold"/>
            </a:endParaRPr>
          </a:p>
          <a:p>
            <a:pPr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Canva Sans Bold"/>
              </a:rPr>
              <a:t>Aids in transactional support, especially </a:t>
            </a:r>
          </a:p>
          <a:p>
            <a:pPr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Canva Sans Bold"/>
              </a:rPr>
              <a:t>for those children who may find </a:t>
            </a:r>
          </a:p>
          <a:p>
            <a:pPr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Canva Sans Bold"/>
              </a:rPr>
              <a:t>transitions difficult or changes in routine.</a:t>
            </a:r>
          </a:p>
          <a:p>
            <a:pPr>
              <a:lnSpc>
                <a:spcPts val="7279"/>
              </a:lnSpc>
            </a:pPr>
            <a:endParaRPr lang="en-US" sz="5199">
              <a:solidFill>
                <a:srgbClr val="000000"/>
              </a:solidFill>
              <a:latin typeface="Canva Sans Bold"/>
            </a:endParaRPr>
          </a:p>
          <a:p>
            <a:pPr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Canva Sans Bold"/>
              </a:rPr>
              <a:t>Helps all children. </a:t>
            </a:r>
          </a:p>
          <a:p>
            <a:pPr>
              <a:lnSpc>
                <a:spcPts val="7279"/>
              </a:lnSpc>
            </a:pPr>
            <a:endParaRPr lang="en-US" sz="5199">
              <a:solidFill>
                <a:srgbClr val="000000"/>
              </a:solidFill>
              <a:latin typeface="Canva Sans Bold"/>
            </a:endParaRPr>
          </a:p>
          <a:p>
            <a:pPr>
              <a:lnSpc>
                <a:spcPts val="7279"/>
              </a:lnSpc>
            </a:pPr>
            <a:endParaRPr lang="en-US" sz="5199">
              <a:solidFill>
                <a:srgbClr val="000000"/>
              </a:solidFill>
              <a:latin typeface="Canva Sans Bold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D9D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t="12163"/>
          <a:stretch>
            <a:fillRect/>
          </a:stretch>
        </p:blipFill>
        <p:spPr>
          <a:xfrm>
            <a:off x="241573" y="2654516"/>
            <a:ext cx="6283645" cy="7359090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-211794" y="355990"/>
            <a:ext cx="18711587" cy="8870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Canva Sans Bold"/>
              </a:rPr>
              <a:t>What does group teaching look like...session breakdown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241573" y="1354398"/>
            <a:ext cx="4673650" cy="8870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Canva Sans Bold"/>
              </a:rPr>
              <a:t>Visual support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6281007" y="2559266"/>
            <a:ext cx="11734686" cy="69801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916"/>
              </a:lnSpc>
            </a:pPr>
            <a:r>
              <a:rPr lang="en-US" sz="4940">
                <a:solidFill>
                  <a:srgbClr val="000000"/>
                </a:solidFill>
                <a:latin typeface="Canva Sans Bold"/>
              </a:rPr>
              <a:t>Works on the same basis as a visual timetable but can be used in small group sessions. </a:t>
            </a:r>
          </a:p>
          <a:p>
            <a:pPr algn="ctr">
              <a:lnSpc>
                <a:spcPts val="6916"/>
              </a:lnSpc>
            </a:pPr>
            <a:r>
              <a:rPr lang="en-US" sz="4940">
                <a:solidFill>
                  <a:srgbClr val="000000"/>
                </a:solidFill>
                <a:latin typeface="Canva Sans"/>
              </a:rPr>
              <a:t>Sets out routine</a:t>
            </a:r>
          </a:p>
          <a:p>
            <a:pPr algn="ctr">
              <a:lnSpc>
                <a:spcPts val="6916"/>
              </a:lnSpc>
            </a:pPr>
            <a:r>
              <a:rPr lang="en-US" sz="4940">
                <a:solidFill>
                  <a:srgbClr val="000000"/>
                </a:solidFill>
                <a:latin typeface="Canva Sans Bold"/>
              </a:rPr>
              <a:t>Children know when something is started and then finished.</a:t>
            </a:r>
            <a:r>
              <a:rPr lang="en-US" sz="4940">
                <a:solidFill>
                  <a:srgbClr val="000000"/>
                </a:solidFill>
                <a:latin typeface="Canva Sans"/>
              </a:rPr>
              <a:t> </a:t>
            </a:r>
          </a:p>
          <a:p>
            <a:pPr algn="ctr">
              <a:lnSpc>
                <a:spcPts val="6916"/>
              </a:lnSpc>
            </a:pPr>
            <a:r>
              <a:rPr lang="en-US" sz="4940">
                <a:solidFill>
                  <a:srgbClr val="000000"/>
                </a:solidFill>
                <a:latin typeface="Canva Sans"/>
              </a:rPr>
              <a:t>Move each tile after each activity finished.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D9D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9850668" y="388763"/>
            <a:ext cx="7650682" cy="9509475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322418" y="537527"/>
            <a:ext cx="3899743" cy="18110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Canva Sans Bold"/>
              </a:rPr>
              <a:t>Hello Song -</a:t>
            </a:r>
          </a:p>
          <a:p>
            <a:pPr algn="ctr">
              <a:lnSpc>
                <a:spcPts val="7279"/>
              </a:lnSpc>
            </a:pPr>
            <a:endParaRPr lang="en-US" sz="5199">
              <a:solidFill>
                <a:srgbClr val="000000"/>
              </a:solidFill>
              <a:latin typeface="Canva Sans Bold"/>
            </a:endParaRPr>
          </a:p>
        </p:txBody>
      </p:sp>
      <p:sp>
        <p:nvSpPr>
          <p:cNvPr id="4" name="TextBox 4"/>
          <p:cNvSpPr txBox="1"/>
          <p:nvPr/>
        </p:nvSpPr>
        <p:spPr>
          <a:xfrm>
            <a:off x="322418" y="3332480"/>
            <a:ext cx="6085284" cy="18110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Canva Sans Bold"/>
              </a:rPr>
              <a:t>Signs of the Week- </a:t>
            </a:r>
          </a:p>
          <a:p>
            <a:pPr algn="ctr">
              <a:lnSpc>
                <a:spcPts val="7279"/>
              </a:lnSpc>
            </a:pPr>
            <a:endParaRPr lang="en-US" sz="5199">
              <a:solidFill>
                <a:srgbClr val="000000"/>
              </a:solidFill>
              <a:latin typeface="Canva Sans Bold"/>
            </a:endParaRPr>
          </a:p>
        </p:txBody>
      </p:sp>
      <p:sp>
        <p:nvSpPr>
          <p:cNvPr id="5" name="TextBox 5"/>
          <p:cNvSpPr txBox="1"/>
          <p:nvPr/>
        </p:nvSpPr>
        <p:spPr>
          <a:xfrm>
            <a:off x="322418" y="1857375"/>
            <a:ext cx="6593830" cy="8870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Canva Sans Bold"/>
              </a:rPr>
              <a:t>Words of the Week - 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322418" y="4511781"/>
            <a:ext cx="16079295" cy="18110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Canva Sans Bold"/>
              </a:rPr>
              <a:t>Main focus of the session </a:t>
            </a:r>
          </a:p>
          <a:p>
            <a:pPr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Canva Sans Bold"/>
              </a:rPr>
              <a:t>(UTW/PSED/Wellcomm etc)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322418" y="6770476"/>
            <a:ext cx="5330726" cy="8870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Canva Sans Bold"/>
              </a:rPr>
              <a:t>Plan, Do, Review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322418" y="8105246"/>
            <a:ext cx="4622602" cy="8870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Canva Sans Bold"/>
              </a:rPr>
              <a:t>Goodbye song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D9D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812756" y="2793548"/>
            <a:ext cx="8239364" cy="4605216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9351602" y="2888236"/>
            <a:ext cx="7907698" cy="4510528"/>
          </a:xfrm>
          <a:prstGeom prst="rect">
            <a:avLst/>
          </a:prstGeom>
        </p:spPr>
      </p:pic>
      <p:sp>
        <p:nvSpPr>
          <p:cNvPr id="4" name="TextBox 4"/>
          <p:cNvSpPr txBox="1"/>
          <p:nvPr/>
        </p:nvSpPr>
        <p:spPr>
          <a:xfrm>
            <a:off x="1402305" y="537527"/>
            <a:ext cx="15483390" cy="18110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Canva Sans Bold"/>
              </a:rPr>
              <a:t>Introducing  new language linked to our book based curriculum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327862" y="8071234"/>
            <a:ext cx="17448514" cy="8870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Canva Sans Bold"/>
              </a:rPr>
              <a:t>Language - Differentiated for Our older children 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D9D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484200" y="1689501"/>
            <a:ext cx="13930902" cy="7820416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1037332" y="537527"/>
            <a:ext cx="16213336" cy="8870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Canva Sans Bold"/>
              </a:rPr>
              <a:t>Makaton teaching - other forms of communication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4657152" y="2534391"/>
            <a:ext cx="3386417" cy="64306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Canva Sans Bold"/>
              </a:rPr>
              <a:t>117 signs a year plus those learned through singing songs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D9D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401090" y="1212782"/>
            <a:ext cx="13990380" cy="7819718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668499" y="325687"/>
            <a:ext cx="5877223" cy="8870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Canva Sans Bold"/>
              </a:rPr>
              <a:t>Plan, Do, Review...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4742543" y="1569047"/>
            <a:ext cx="3545457" cy="70309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559"/>
              </a:lnSpc>
            </a:pPr>
            <a:r>
              <a:rPr lang="en-US" sz="3971">
                <a:solidFill>
                  <a:srgbClr val="000000"/>
                </a:solidFill>
                <a:latin typeface="Canva Sans Bold"/>
              </a:rPr>
              <a:t>What would the child like to do when back in setting? </a:t>
            </a:r>
          </a:p>
          <a:p>
            <a:pPr algn="ctr">
              <a:lnSpc>
                <a:spcPts val="5559"/>
              </a:lnSpc>
            </a:pPr>
            <a:endParaRPr lang="en-US" sz="3971">
              <a:solidFill>
                <a:srgbClr val="000000"/>
              </a:solidFill>
              <a:latin typeface="Canva Sans Bold"/>
            </a:endParaRPr>
          </a:p>
          <a:p>
            <a:pPr algn="ctr">
              <a:lnSpc>
                <a:spcPts val="5559"/>
              </a:lnSpc>
            </a:pPr>
            <a:r>
              <a:rPr lang="en-US" sz="3971">
                <a:solidFill>
                  <a:srgbClr val="000000"/>
                </a:solidFill>
                <a:latin typeface="Canva Sans Bold"/>
              </a:rPr>
              <a:t>Helps with children making choices.  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D9D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2838748">
            <a:off x="-1282726" y="6051175"/>
            <a:ext cx="6330462" cy="4114800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 rot="-5400000">
            <a:off x="-1163102" y="2804594"/>
            <a:ext cx="4630018" cy="107823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819"/>
              </a:lnSpc>
            </a:pPr>
            <a:r>
              <a:rPr lang="en-US" sz="6299">
                <a:solidFill>
                  <a:srgbClr val="000000"/>
                </a:solidFill>
                <a:latin typeface="Canva Sans Bold"/>
              </a:rPr>
              <a:t>Support...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3086124" y="325687"/>
            <a:ext cx="14823272" cy="110502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Canva Sans Bold"/>
              </a:rPr>
              <a:t>Children may need support to be able to join in group times. </a:t>
            </a:r>
          </a:p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Canva Sans Bold"/>
              </a:rPr>
              <a:t>This could be in a variety of ways, either through </a:t>
            </a:r>
            <a:r>
              <a:rPr lang="en-US" sz="5199">
                <a:solidFill>
                  <a:srgbClr val="EF4A25"/>
                </a:solidFill>
                <a:latin typeface="Canva Sans Bold"/>
              </a:rPr>
              <a:t>adult</a:t>
            </a:r>
            <a:r>
              <a:rPr lang="en-US" sz="5199">
                <a:solidFill>
                  <a:srgbClr val="000000"/>
                </a:solidFill>
                <a:latin typeface="Canva Sans Bold"/>
              </a:rPr>
              <a:t> support, </a:t>
            </a:r>
            <a:r>
              <a:rPr lang="en-US" sz="5199">
                <a:solidFill>
                  <a:srgbClr val="EF4A25"/>
                </a:solidFill>
                <a:latin typeface="Canva Sans Bold"/>
              </a:rPr>
              <a:t>sensory</a:t>
            </a:r>
            <a:r>
              <a:rPr lang="en-US" sz="5199">
                <a:solidFill>
                  <a:srgbClr val="000000"/>
                </a:solidFill>
                <a:latin typeface="Canva Sans Bold"/>
              </a:rPr>
              <a:t> support or </a:t>
            </a:r>
            <a:r>
              <a:rPr lang="en-US" sz="5199">
                <a:solidFill>
                  <a:srgbClr val="EF4A25"/>
                </a:solidFill>
                <a:latin typeface="Canva Sans Bold"/>
              </a:rPr>
              <a:t>visual</a:t>
            </a:r>
            <a:r>
              <a:rPr lang="en-US" sz="5199">
                <a:solidFill>
                  <a:srgbClr val="000000"/>
                </a:solidFill>
                <a:latin typeface="Canva Sans Bold"/>
              </a:rPr>
              <a:t> support and </a:t>
            </a:r>
            <a:r>
              <a:rPr lang="en-US" sz="5199">
                <a:solidFill>
                  <a:srgbClr val="EF4A25"/>
                </a:solidFill>
                <a:latin typeface="Canva Sans Bold"/>
              </a:rPr>
              <a:t>props</a:t>
            </a:r>
            <a:r>
              <a:rPr lang="en-US" sz="5199">
                <a:solidFill>
                  <a:srgbClr val="000000"/>
                </a:solidFill>
                <a:latin typeface="Canva Sans Bold"/>
              </a:rPr>
              <a:t>.</a:t>
            </a:r>
          </a:p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Canva Sans Bold"/>
              </a:rPr>
              <a:t>The type of support that a child may need may change from session to session and </a:t>
            </a:r>
          </a:p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Canva Sans Bold"/>
              </a:rPr>
              <a:t>can be trial and error. </a:t>
            </a:r>
          </a:p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Canva Sans Bold"/>
              </a:rPr>
              <a:t>Finding the right support can make a </a:t>
            </a:r>
          </a:p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Canva Sans Bold"/>
              </a:rPr>
              <a:t>huge difference to teaching times.</a:t>
            </a:r>
          </a:p>
          <a:p>
            <a:pPr algn="ctr">
              <a:lnSpc>
                <a:spcPts val="7279"/>
              </a:lnSpc>
            </a:pPr>
            <a:endParaRPr lang="en-US" sz="5199">
              <a:solidFill>
                <a:srgbClr val="000000"/>
              </a:solidFill>
              <a:latin typeface="Canva Sans Bold"/>
            </a:endParaRPr>
          </a:p>
          <a:p>
            <a:pPr algn="ctr">
              <a:lnSpc>
                <a:spcPts val="7279"/>
              </a:lnSpc>
            </a:pPr>
            <a:endParaRPr lang="en-US" sz="5199">
              <a:solidFill>
                <a:srgbClr val="000000"/>
              </a:solidFill>
              <a:latin typeface="Canva Sans Bold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E5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0044278" y="1834437"/>
            <a:ext cx="8078012" cy="5696034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2410950" y="141605"/>
            <a:ext cx="5222379" cy="8870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Canva Sans Bold"/>
              </a:rPr>
              <a:t>Adult support....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520852" y="933450"/>
            <a:ext cx="8623148" cy="90667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543"/>
              </a:lnSpc>
            </a:pPr>
            <a:r>
              <a:rPr lang="en-US" sz="4674">
                <a:solidFill>
                  <a:srgbClr val="000000"/>
                </a:solidFill>
                <a:latin typeface="Canva Sans"/>
              </a:rPr>
              <a:t>If staff are available, adult support can benefit the progress that children make in teaching times. </a:t>
            </a:r>
          </a:p>
          <a:p>
            <a:pPr algn="ctr">
              <a:lnSpc>
                <a:spcPts val="6543"/>
              </a:lnSpc>
            </a:pPr>
            <a:r>
              <a:rPr lang="en-US" sz="4674">
                <a:solidFill>
                  <a:srgbClr val="000000"/>
                </a:solidFill>
                <a:latin typeface="Canva Sans"/>
              </a:rPr>
              <a:t>Support staff should help support but at the same time </a:t>
            </a:r>
            <a:r>
              <a:rPr lang="en-US" sz="4674">
                <a:solidFill>
                  <a:srgbClr val="000000"/>
                </a:solidFill>
                <a:latin typeface="Canva Sans Bold"/>
              </a:rPr>
              <a:t>promote independence</a:t>
            </a:r>
            <a:r>
              <a:rPr lang="en-US" sz="4674">
                <a:solidFill>
                  <a:srgbClr val="000000"/>
                </a:solidFill>
                <a:latin typeface="Canva Sans"/>
              </a:rPr>
              <a:t>.Where possible children should not become reliant on adult support. </a:t>
            </a:r>
          </a:p>
        </p:txBody>
      </p:sp>
      <p:sp>
        <p:nvSpPr>
          <p:cNvPr id="5" name="TextBox 5"/>
          <p:cNvSpPr txBox="1"/>
          <p:nvPr/>
        </p:nvSpPr>
        <p:spPr>
          <a:xfrm rot="-653237">
            <a:off x="12153528" y="8272050"/>
            <a:ext cx="5910986" cy="11804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Canva Sans"/>
              </a:rPr>
              <a:t>Promoting independence rather than Velcro Veras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E8D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7157658" y="4076659"/>
            <a:ext cx="4187433" cy="5866806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274601" y="141605"/>
            <a:ext cx="6674197" cy="8870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Canva Sans Bold"/>
              </a:rPr>
              <a:t>Divide and conquer! 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0" y="962025"/>
            <a:ext cx="7097784" cy="89814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Canva Sans"/>
              </a:rPr>
              <a:t>If possible, try to split a group depending on need.</a:t>
            </a:r>
          </a:p>
          <a:p>
            <a:pPr algn="ctr">
              <a:lnSpc>
                <a:spcPts val="4759"/>
              </a:lnSpc>
            </a:pPr>
            <a:endParaRPr lang="en-US" sz="3399">
              <a:solidFill>
                <a:srgbClr val="000000"/>
              </a:solidFill>
              <a:latin typeface="Canva Sans"/>
            </a:endParaRPr>
          </a:p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Canva Sans"/>
              </a:rPr>
              <a:t>In setting we often split our new starters with those who have been in group for a while so that we can more easily differentiate. (Often across a broad area of needs)</a:t>
            </a:r>
          </a:p>
          <a:p>
            <a:pPr algn="ctr">
              <a:lnSpc>
                <a:spcPts val="4759"/>
              </a:lnSpc>
            </a:pPr>
            <a:endParaRPr lang="en-US" sz="3399">
              <a:solidFill>
                <a:srgbClr val="000000"/>
              </a:solidFill>
              <a:latin typeface="Canva Sans"/>
            </a:endParaRPr>
          </a:p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Canva Sans"/>
              </a:rPr>
              <a:t>When support staff are a little less experienced can you get them to support in AOP whilst you teach one group and then the other? </a:t>
            </a:r>
          </a:p>
        </p:txBody>
      </p:sp>
      <p:pic>
        <p:nvPicPr>
          <p:cNvPr id="5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10951760" y="1815362"/>
            <a:ext cx="4187433" cy="5866806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14644138" y="-723306"/>
            <a:ext cx="4187433" cy="5866806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E7D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3699965" y="632777"/>
            <a:ext cx="4109769" cy="4510723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7946417" y="632777"/>
            <a:ext cx="4695723" cy="4728733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581054" y="1464103"/>
            <a:ext cx="6307538" cy="3679397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436955" y="6309545"/>
            <a:ext cx="6595736" cy="2948755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7562252" y="5641303"/>
            <a:ext cx="4259528" cy="4285239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>
          <a:xfrm>
            <a:off x="12642139" y="5466920"/>
            <a:ext cx="5645861" cy="4634005"/>
          </a:xfrm>
          <a:prstGeom prst="rect">
            <a:avLst/>
          </a:prstGeom>
        </p:spPr>
      </p:pic>
      <p:sp>
        <p:nvSpPr>
          <p:cNvPr id="8" name="TextBox 8"/>
          <p:cNvSpPr txBox="1"/>
          <p:nvPr/>
        </p:nvSpPr>
        <p:spPr>
          <a:xfrm>
            <a:off x="581054" y="141605"/>
            <a:ext cx="5325963" cy="8870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Canva Sans Bold"/>
              </a:rPr>
              <a:t>Sensory support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E8D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7298169" y="334985"/>
            <a:ext cx="3687774" cy="4583747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rcRect l="19922" t="3486" b="27393"/>
          <a:stretch>
            <a:fillRect/>
          </a:stretch>
        </p:blipFill>
        <p:spPr>
          <a:xfrm>
            <a:off x="535920" y="5344774"/>
            <a:ext cx="3648342" cy="4198819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rcRect t="12139"/>
          <a:stretch>
            <a:fillRect/>
          </a:stretch>
        </p:blipFill>
        <p:spPr>
          <a:xfrm>
            <a:off x="12623370" y="430587"/>
            <a:ext cx="3749585" cy="4392544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rcRect l="8903" t="20408" r="14168" b="26239"/>
          <a:stretch>
            <a:fillRect/>
          </a:stretch>
        </p:blipFill>
        <p:spPr>
          <a:xfrm>
            <a:off x="535920" y="1723446"/>
            <a:ext cx="6142998" cy="3195286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4427570" y="5295345"/>
            <a:ext cx="2880616" cy="4248248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>
          <a:xfrm>
            <a:off x="9144000" y="5295345"/>
            <a:ext cx="5963410" cy="4472557"/>
          </a:xfrm>
          <a:prstGeom prst="rect">
            <a:avLst/>
          </a:prstGeom>
        </p:spPr>
      </p:pic>
      <p:sp>
        <p:nvSpPr>
          <p:cNvPr id="8" name="TextBox 8"/>
          <p:cNvSpPr txBox="1"/>
          <p:nvPr/>
        </p:nvSpPr>
        <p:spPr>
          <a:xfrm>
            <a:off x="315434" y="113030"/>
            <a:ext cx="5552444" cy="10052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119"/>
              </a:lnSpc>
            </a:pPr>
            <a:r>
              <a:rPr lang="en-US" sz="5799">
                <a:solidFill>
                  <a:srgbClr val="000000"/>
                </a:solidFill>
                <a:latin typeface="Canva Sans Bold"/>
              </a:rPr>
              <a:t>Visual Support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E8D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2053220" y="3971530"/>
            <a:ext cx="5678928" cy="5780337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7163280" y="3992075"/>
            <a:ext cx="3428448" cy="5759792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8366656" y="1028700"/>
            <a:ext cx="7373128" cy="2358143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rcRect r="3151"/>
          <a:stretch>
            <a:fillRect/>
          </a:stretch>
        </p:blipFill>
        <p:spPr>
          <a:xfrm>
            <a:off x="285411" y="5888574"/>
            <a:ext cx="5416377" cy="4194492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285411" y="1626267"/>
            <a:ext cx="5416377" cy="4062283"/>
          </a:xfrm>
          <a:prstGeom prst="rect">
            <a:avLst/>
          </a:prstGeom>
        </p:spPr>
      </p:pic>
      <p:sp>
        <p:nvSpPr>
          <p:cNvPr id="7" name="TextBox 7"/>
          <p:cNvSpPr txBox="1"/>
          <p:nvPr/>
        </p:nvSpPr>
        <p:spPr>
          <a:xfrm>
            <a:off x="0" y="537527"/>
            <a:ext cx="6155252" cy="8870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Canva Sans Bold"/>
              </a:rPr>
              <a:t>Props/Resources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E8D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5525806" y="3535545"/>
            <a:ext cx="7236387" cy="5152308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0" y="800600"/>
            <a:ext cx="18288000" cy="27349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Canva Sans Bold"/>
              </a:rPr>
              <a:t>Planning and delivering a group time based on the book: The Very Hungry Caterpillar by Eric Carle</a:t>
            </a:r>
          </a:p>
          <a:p>
            <a:pPr algn="ctr">
              <a:lnSpc>
                <a:spcPts val="7279"/>
              </a:lnSpc>
            </a:pPr>
            <a:endParaRPr lang="en-US" sz="5199">
              <a:solidFill>
                <a:srgbClr val="000000"/>
              </a:solidFill>
              <a:latin typeface="Canva Sans Bold"/>
            </a:endParaRPr>
          </a:p>
        </p:txBody>
      </p:sp>
      <p:pic>
        <p:nvPicPr>
          <p:cNvPr id="4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>
            <a:off x="15612215" y="7112501"/>
            <a:ext cx="4009474" cy="5864922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 flipH="1">
            <a:off x="-1331643" y="6111699"/>
            <a:ext cx="4009474" cy="5864922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E8D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0" y="923925"/>
            <a:ext cx="17464790" cy="90798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559"/>
              </a:lnSpc>
            </a:pPr>
            <a:r>
              <a:rPr lang="en-US" sz="5399">
                <a:solidFill>
                  <a:srgbClr val="000000"/>
                </a:solidFill>
                <a:latin typeface="Canva Sans Bold"/>
              </a:rPr>
              <a:t>Planning - </a:t>
            </a:r>
          </a:p>
          <a:p>
            <a:pPr>
              <a:lnSpc>
                <a:spcPts val="6859"/>
              </a:lnSpc>
            </a:pPr>
            <a:r>
              <a:rPr lang="en-US" sz="4899">
                <a:solidFill>
                  <a:srgbClr val="000000"/>
                </a:solidFill>
                <a:latin typeface="Canva Sans"/>
              </a:rPr>
              <a:t>We have the text now think of the focus and learning outcome...</a:t>
            </a:r>
          </a:p>
          <a:p>
            <a:pPr>
              <a:lnSpc>
                <a:spcPts val="6859"/>
              </a:lnSpc>
            </a:pPr>
            <a:endParaRPr lang="en-US" sz="4899">
              <a:solidFill>
                <a:srgbClr val="000000"/>
              </a:solidFill>
              <a:latin typeface="Canva Sans"/>
            </a:endParaRPr>
          </a:p>
          <a:p>
            <a:pPr>
              <a:lnSpc>
                <a:spcPts val="6859"/>
              </a:lnSpc>
            </a:pPr>
            <a:r>
              <a:rPr lang="en-US" sz="4899">
                <a:solidFill>
                  <a:srgbClr val="000000"/>
                </a:solidFill>
                <a:latin typeface="Canva Sans Bold"/>
              </a:rPr>
              <a:t>What</a:t>
            </a:r>
            <a:r>
              <a:rPr lang="en-US" sz="4899">
                <a:solidFill>
                  <a:srgbClr val="000000"/>
                </a:solidFill>
                <a:latin typeface="Canva Sans"/>
              </a:rPr>
              <a:t> would you like the children to learn from the story? </a:t>
            </a:r>
          </a:p>
          <a:p>
            <a:pPr>
              <a:lnSpc>
                <a:spcPts val="6859"/>
              </a:lnSpc>
            </a:pPr>
            <a:r>
              <a:rPr lang="en-US" sz="4899">
                <a:solidFill>
                  <a:srgbClr val="000000"/>
                </a:solidFill>
                <a:latin typeface="Canva Sans"/>
              </a:rPr>
              <a:t>For example:</a:t>
            </a:r>
          </a:p>
          <a:p>
            <a:pPr>
              <a:lnSpc>
                <a:spcPts val="6859"/>
              </a:lnSpc>
            </a:pPr>
            <a:r>
              <a:rPr lang="en-US" sz="4899">
                <a:solidFill>
                  <a:srgbClr val="000000"/>
                </a:solidFill>
                <a:latin typeface="Canva Sans"/>
              </a:rPr>
              <a:t>-naming the foods in the story</a:t>
            </a:r>
          </a:p>
          <a:p>
            <a:pPr>
              <a:lnSpc>
                <a:spcPts val="6859"/>
              </a:lnSpc>
            </a:pPr>
            <a:r>
              <a:rPr lang="en-US" sz="4899">
                <a:solidFill>
                  <a:srgbClr val="000000"/>
                </a:solidFill>
                <a:latin typeface="Canva Sans"/>
              </a:rPr>
              <a:t>-naming the days of the week</a:t>
            </a:r>
          </a:p>
          <a:p>
            <a:pPr>
              <a:lnSpc>
                <a:spcPts val="6859"/>
              </a:lnSpc>
            </a:pPr>
            <a:r>
              <a:rPr lang="en-US" sz="4899">
                <a:solidFill>
                  <a:srgbClr val="000000"/>
                </a:solidFill>
                <a:latin typeface="Canva Sans"/>
              </a:rPr>
              <a:t>-language of size, colour etc. </a:t>
            </a:r>
          </a:p>
          <a:p>
            <a:pPr>
              <a:lnSpc>
                <a:spcPts val="4759"/>
              </a:lnSpc>
            </a:pPr>
            <a:endParaRPr lang="en-US" sz="4899">
              <a:solidFill>
                <a:srgbClr val="000000"/>
              </a:solidFill>
              <a:latin typeface="Canva Sans"/>
            </a:endParaRPr>
          </a:p>
          <a:p>
            <a:pPr>
              <a:lnSpc>
                <a:spcPts val="4759"/>
              </a:lnSpc>
            </a:pPr>
            <a:endParaRPr lang="en-US" sz="4899">
              <a:solidFill>
                <a:srgbClr val="000000"/>
              </a:solidFill>
              <a:latin typeface="Canva Sans"/>
            </a:endParaRPr>
          </a:p>
        </p:txBody>
      </p:sp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2813699" y="6298702"/>
            <a:ext cx="5182822" cy="3690170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D9D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0" y="383979"/>
            <a:ext cx="18288000" cy="73545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  <a:spcBef>
                <a:spcPct val="0"/>
              </a:spcBef>
            </a:pPr>
            <a:r>
              <a:rPr lang="en-US" sz="5199">
                <a:solidFill>
                  <a:srgbClr val="000000"/>
                </a:solidFill>
                <a:latin typeface="Canva Sans Bold"/>
              </a:rPr>
              <a:t>WHO - who is in my group and what are their needs? </a:t>
            </a:r>
          </a:p>
          <a:p>
            <a:pPr marL="1122679" lvl="1" indent="-561340">
              <a:lnSpc>
                <a:spcPts val="7279"/>
              </a:lnSpc>
              <a:buFont typeface="Arial"/>
              <a:buChar char="•"/>
            </a:pPr>
            <a:r>
              <a:rPr lang="en-US" sz="5199">
                <a:solidFill>
                  <a:srgbClr val="000000"/>
                </a:solidFill>
                <a:latin typeface="Canva Sans Bold"/>
              </a:rPr>
              <a:t>visual/hearing difficulties</a:t>
            </a:r>
          </a:p>
          <a:p>
            <a:pPr marL="1122679" lvl="1" indent="-561340">
              <a:lnSpc>
                <a:spcPts val="7279"/>
              </a:lnSpc>
              <a:buFont typeface="Arial"/>
              <a:buChar char="•"/>
            </a:pPr>
            <a:r>
              <a:rPr lang="en-US" sz="5199">
                <a:solidFill>
                  <a:srgbClr val="000000"/>
                </a:solidFill>
                <a:latin typeface="Canva Sans Bold"/>
              </a:rPr>
              <a:t>attention span - do they need their own set of resources to interact?</a:t>
            </a:r>
          </a:p>
          <a:p>
            <a:pPr marL="1122679" lvl="1" indent="-561340">
              <a:lnSpc>
                <a:spcPts val="7279"/>
              </a:lnSpc>
              <a:buFont typeface="Arial"/>
              <a:buChar char="•"/>
            </a:pPr>
            <a:r>
              <a:rPr lang="en-US" sz="5199">
                <a:solidFill>
                  <a:srgbClr val="000000"/>
                </a:solidFill>
                <a:latin typeface="Canva Sans Bold"/>
              </a:rPr>
              <a:t>does it need to be very physical and interactive for learners who aren't ready to sit and read a full story?</a:t>
            </a:r>
          </a:p>
          <a:p>
            <a:pPr marL="1122679" lvl="1" indent="-561340">
              <a:lnSpc>
                <a:spcPts val="7279"/>
              </a:lnSpc>
              <a:buFont typeface="Arial"/>
              <a:buChar char="•"/>
            </a:pPr>
            <a:r>
              <a:rPr lang="en-US" sz="5199">
                <a:solidFill>
                  <a:srgbClr val="000000"/>
                </a:solidFill>
                <a:latin typeface="Canva Sans Bold"/>
              </a:rPr>
              <a:t>props that you may be able to use for telling the story.</a:t>
            </a:r>
          </a:p>
        </p:txBody>
      </p:sp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rcRect l="11019" t="20899" b="20899"/>
          <a:stretch>
            <a:fillRect/>
          </a:stretch>
        </p:blipFill>
        <p:spPr>
          <a:xfrm>
            <a:off x="14379012" y="7832860"/>
            <a:ext cx="3908988" cy="245414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2"/>
          <a:srcRect l="6887" t="20899" r="14463" b="20899"/>
          <a:stretch>
            <a:fillRect/>
          </a:stretch>
        </p:blipFill>
        <p:spPr>
          <a:xfrm>
            <a:off x="10923868" y="7832860"/>
            <a:ext cx="3455144" cy="245414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2"/>
          <a:srcRect l="11019" t="20899" r="15840" b="20899"/>
          <a:stretch>
            <a:fillRect/>
          </a:stretch>
        </p:blipFill>
        <p:spPr>
          <a:xfrm>
            <a:off x="8056579" y="7832860"/>
            <a:ext cx="3213095" cy="245414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2"/>
          <a:srcRect l="11019" t="20899" r="15840" b="20899"/>
          <a:stretch>
            <a:fillRect/>
          </a:stretch>
        </p:blipFill>
        <p:spPr>
          <a:xfrm>
            <a:off x="4843484" y="7832860"/>
            <a:ext cx="3213095" cy="245414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2"/>
          <a:srcRect l="11019" t="20899" r="15840" b="20899"/>
          <a:stretch>
            <a:fillRect/>
          </a:stretch>
        </p:blipFill>
        <p:spPr>
          <a:xfrm>
            <a:off x="-1474760" y="7738549"/>
            <a:ext cx="3213095" cy="245414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2"/>
          <a:srcRect l="11019" t="20899" r="15840" b="20899"/>
          <a:stretch>
            <a:fillRect/>
          </a:stretch>
        </p:blipFill>
        <p:spPr>
          <a:xfrm>
            <a:off x="1738334" y="7738549"/>
            <a:ext cx="3213095" cy="2454140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E8D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0" y="32702"/>
            <a:ext cx="18288000" cy="92024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279"/>
              </a:lnSpc>
              <a:spcBef>
                <a:spcPct val="0"/>
              </a:spcBef>
            </a:pPr>
            <a:r>
              <a:rPr lang="en-US" sz="5199">
                <a:solidFill>
                  <a:srgbClr val="000000"/>
                </a:solidFill>
                <a:latin typeface="Canva Sans Bold"/>
              </a:rPr>
              <a:t>How are we going to meet the needs of the children?</a:t>
            </a:r>
          </a:p>
          <a:p>
            <a:pPr marL="1122679" lvl="1" indent="-561340">
              <a:lnSpc>
                <a:spcPts val="7279"/>
              </a:lnSpc>
              <a:buFont typeface="Arial"/>
              <a:buChar char="•"/>
            </a:pPr>
            <a:r>
              <a:rPr lang="en-US" sz="5199">
                <a:solidFill>
                  <a:srgbClr val="000000"/>
                </a:solidFill>
                <a:latin typeface="Canva Sans Bold"/>
              </a:rPr>
              <a:t> Alice - </a:t>
            </a:r>
            <a:r>
              <a:rPr lang="en-US" sz="5199">
                <a:solidFill>
                  <a:srgbClr val="000000"/>
                </a:solidFill>
                <a:latin typeface="Canva Sans"/>
              </a:rPr>
              <a:t>needs to be near me and can be my helper, needs some focus in session and handing out resources will help. </a:t>
            </a:r>
          </a:p>
          <a:p>
            <a:pPr marL="1122679" lvl="1" indent="-561340">
              <a:lnSpc>
                <a:spcPts val="7279"/>
              </a:lnSpc>
              <a:buFont typeface="Arial"/>
              <a:buChar char="•"/>
            </a:pPr>
            <a:r>
              <a:rPr lang="en-US" sz="5199">
                <a:solidFill>
                  <a:srgbClr val="000000"/>
                </a:solidFill>
                <a:latin typeface="Canva Sans Bold"/>
              </a:rPr>
              <a:t>James - </a:t>
            </a:r>
            <a:r>
              <a:rPr lang="en-US" sz="5199">
                <a:solidFill>
                  <a:srgbClr val="000000"/>
                </a:solidFill>
                <a:latin typeface="Canva Sans"/>
              </a:rPr>
              <a:t>sits on his own chair just outside of circle as not ready to join yet, may need chewy or fidget toy.</a:t>
            </a:r>
          </a:p>
          <a:p>
            <a:pPr marL="1122679" lvl="1" indent="-561340" algn="ctr">
              <a:lnSpc>
                <a:spcPts val="7279"/>
              </a:lnSpc>
              <a:buFont typeface="Arial"/>
              <a:buChar char="•"/>
            </a:pPr>
            <a:r>
              <a:rPr lang="en-US" sz="5199">
                <a:solidFill>
                  <a:srgbClr val="000000"/>
                </a:solidFill>
                <a:latin typeface="Canva Sans Bold"/>
              </a:rPr>
              <a:t> Leon - </a:t>
            </a:r>
            <a:r>
              <a:rPr lang="en-US" sz="5199">
                <a:solidFill>
                  <a:srgbClr val="000000"/>
                </a:solidFill>
                <a:latin typeface="Canva Sans"/>
              </a:rPr>
              <a:t>needs a photocopy/copy of the book to look through at his own pace.</a:t>
            </a:r>
          </a:p>
          <a:p>
            <a:pPr marL="1122679" lvl="1" indent="-561340" algn="ctr">
              <a:lnSpc>
                <a:spcPts val="7279"/>
              </a:lnSpc>
              <a:buFont typeface="Arial"/>
              <a:buChar char="•"/>
            </a:pPr>
            <a:r>
              <a:rPr lang="en-US" sz="5199">
                <a:solidFill>
                  <a:srgbClr val="000000"/>
                </a:solidFill>
                <a:latin typeface="Canva Sans Bold"/>
              </a:rPr>
              <a:t>Carrie  - </a:t>
            </a:r>
            <a:r>
              <a:rPr lang="en-US" sz="5199">
                <a:solidFill>
                  <a:srgbClr val="000000"/>
                </a:solidFill>
                <a:latin typeface="Canva Sans"/>
              </a:rPr>
              <a:t>needs characters /toys/ pictures to lay out the story in front of me as I read </a:t>
            </a:r>
          </a:p>
        </p:txBody>
      </p:sp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6029667" y="8402825"/>
            <a:ext cx="5011662" cy="2136221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flipH="1">
            <a:off x="-2723073" y="8402825"/>
            <a:ext cx="5011662" cy="2136221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E8D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-5400000">
            <a:off x="-1726274" y="4519546"/>
            <a:ext cx="21477319" cy="21477319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0" y="267813"/>
            <a:ext cx="18288000" cy="92024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  <a:spcBef>
                <a:spcPct val="0"/>
              </a:spcBef>
            </a:pPr>
            <a:r>
              <a:rPr lang="en-US" sz="5199">
                <a:solidFill>
                  <a:srgbClr val="000000"/>
                </a:solidFill>
                <a:latin typeface="Canva Sans Bold"/>
              </a:rPr>
              <a:t>What strategies do I need to use in my group time?</a:t>
            </a:r>
          </a:p>
          <a:p>
            <a:pPr>
              <a:lnSpc>
                <a:spcPts val="7279"/>
              </a:lnSpc>
              <a:spcBef>
                <a:spcPct val="0"/>
              </a:spcBef>
            </a:pPr>
            <a:r>
              <a:rPr lang="en-US" sz="5199">
                <a:solidFill>
                  <a:srgbClr val="000000"/>
                </a:solidFill>
                <a:latin typeface="Canva Sans Bold"/>
              </a:rPr>
              <a:t> </a:t>
            </a:r>
          </a:p>
          <a:p>
            <a:pPr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Canva Sans Bold"/>
              </a:rPr>
              <a:t>Do I have...a balance of activities?</a:t>
            </a:r>
          </a:p>
          <a:p>
            <a:pPr marL="2245359" lvl="2" indent="-748453">
              <a:lnSpc>
                <a:spcPts val="7279"/>
              </a:lnSpc>
              <a:buFont typeface="Arial"/>
              <a:buChar char="⚬"/>
            </a:pPr>
            <a:r>
              <a:rPr lang="en-US" sz="5199">
                <a:solidFill>
                  <a:srgbClr val="000000"/>
                </a:solidFill>
                <a:latin typeface="Canva Sans Bold"/>
              </a:rPr>
              <a:t>songs</a:t>
            </a:r>
          </a:p>
          <a:p>
            <a:pPr marL="2245359" lvl="2" indent="-748453">
              <a:lnSpc>
                <a:spcPts val="7279"/>
              </a:lnSpc>
              <a:buFont typeface="Arial"/>
              <a:buChar char="⚬"/>
            </a:pPr>
            <a:r>
              <a:rPr lang="en-US" sz="5199">
                <a:solidFill>
                  <a:srgbClr val="000000"/>
                </a:solidFill>
                <a:latin typeface="Canva Sans Bold"/>
              </a:rPr>
              <a:t>actions</a:t>
            </a:r>
          </a:p>
          <a:p>
            <a:pPr marL="2245359" lvl="2" indent="-748453">
              <a:lnSpc>
                <a:spcPts val="7279"/>
              </a:lnSpc>
              <a:buFont typeface="Arial"/>
              <a:buChar char="⚬"/>
            </a:pPr>
            <a:r>
              <a:rPr lang="en-US" sz="5199">
                <a:solidFill>
                  <a:srgbClr val="000000"/>
                </a:solidFill>
                <a:latin typeface="Canva Sans Bold"/>
              </a:rPr>
              <a:t>physical activity to motivate all children</a:t>
            </a:r>
          </a:p>
          <a:p>
            <a:pPr marL="2245359" lvl="2" indent="-748453">
              <a:lnSpc>
                <a:spcPts val="7279"/>
              </a:lnSpc>
              <a:buFont typeface="Arial"/>
              <a:buChar char="⚬"/>
            </a:pPr>
            <a:r>
              <a:rPr lang="en-US" sz="5199">
                <a:solidFill>
                  <a:srgbClr val="000000"/>
                </a:solidFill>
                <a:latin typeface="Canva Sans Bold"/>
              </a:rPr>
              <a:t>music</a:t>
            </a:r>
          </a:p>
          <a:p>
            <a:pPr>
              <a:lnSpc>
                <a:spcPts val="7279"/>
              </a:lnSpc>
            </a:pPr>
            <a:endParaRPr lang="en-US" sz="5199">
              <a:solidFill>
                <a:srgbClr val="000000"/>
              </a:solidFill>
              <a:latin typeface="Canva Sans Bold"/>
            </a:endParaRPr>
          </a:p>
          <a:p>
            <a:pPr algn="l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Canva Sans Bold"/>
              </a:rPr>
              <a:t>How is my environment going to be set out? How are the children going to sit?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E8D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-181537" y="5941427"/>
            <a:ext cx="3200466" cy="4527110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0" y="1965422"/>
            <a:ext cx="18288000" cy="55067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  <a:spcBef>
                <a:spcPct val="0"/>
              </a:spcBef>
            </a:pPr>
            <a:r>
              <a:rPr lang="en-US" sz="5199">
                <a:solidFill>
                  <a:srgbClr val="000000"/>
                </a:solidFill>
                <a:latin typeface="Canva Sans Bold"/>
              </a:rPr>
              <a:t>If children arent involving themselves why not? </a:t>
            </a:r>
          </a:p>
          <a:p>
            <a:pPr algn="ctr">
              <a:lnSpc>
                <a:spcPts val="7279"/>
              </a:lnSpc>
              <a:spcBef>
                <a:spcPct val="0"/>
              </a:spcBef>
            </a:pPr>
            <a:r>
              <a:rPr lang="en-US" sz="5199">
                <a:solidFill>
                  <a:srgbClr val="000000"/>
                </a:solidFill>
                <a:latin typeface="Canva Sans Bold"/>
              </a:rPr>
              <a:t>Do they need fidgit toys?</a:t>
            </a:r>
          </a:p>
          <a:p>
            <a:pPr algn="ctr">
              <a:lnSpc>
                <a:spcPts val="7279"/>
              </a:lnSpc>
              <a:spcBef>
                <a:spcPct val="0"/>
              </a:spcBef>
            </a:pPr>
            <a:r>
              <a:rPr lang="en-US" sz="5199">
                <a:solidFill>
                  <a:srgbClr val="000000"/>
                </a:solidFill>
                <a:latin typeface="Canva Sans Bold"/>
              </a:rPr>
              <a:t> Do you need to ask specific questions? </a:t>
            </a:r>
          </a:p>
          <a:p>
            <a:pPr algn="ctr">
              <a:lnSpc>
                <a:spcPts val="7279"/>
              </a:lnSpc>
              <a:spcBef>
                <a:spcPct val="0"/>
              </a:spcBef>
            </a:pPr>
            <a:r>
              <a:rPr lang="en-US" sz="5199">
                <a:solidFill>
                  <a:srgbClr val="000000"/>
                </a:solidFill>
                <a:latin typeface="Canva Sans Bold"/>
              </a:rPr>
              <a:t>Is my language appropriate to their age and development? Too tricky?</a:t>
            </a:r>
          </a:p>
          <a:p>
            <a:pPr algn="ctr">
              <a:lnSpc>
                <a:spcPts val="7279"/>
              </a:lnSpc>
              <a:spcBef>
                <a:spcPct val="0"/>
              </a:spcBef>
            </a:pPr>
            <a:r>
              <a:rPr lang="en-US" sz="5199">
                <a:solidFill>
                  <a:srgbClr val="000000"/>
                </a:solidFill>
                <a:latin typeface="Canva Sans Bold"/>
              </a:rPr>
              <a:t>Is the length of group time too long?</a:t>
            </a:r>
          </a:p>
        </p:txBody>
      </p:sp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 rot="-8309908">
            <a:off x="14604175" y="-2181924"/>
            <a:ext cx="5962626" cy="4968855"/>
          </a:xfrm>
          <a:prstGeom prst="rect">
            <a:avLst/>
          </a:prstGeom>
        </p:spPr>
      </p:pic>
      <p:sp>
        <p:nvSpPr>
          <p:cNvPr id="5" name="TextBox 5"/>
          <p:cNvSpPr txBox="1"/>
          <p:nvPr/>
        </p:nvSpPr>
        <p:spPr>
          <a:xfrm>
            <a:off x="0" y="537527"/>
            <a:ext cx="8644926" cy="8870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Canva Sans Bold"/>
              </a:rPr>
              <a:t>Through the session...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E8D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742290" y="2119630"/>
            <a:ext cx="16217088" cy="67430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endParaRPr/>
          </a:p>
          <a:p>
            <a:pPr algn="ctr">
              <a:lnSpc>
                <a:spcPts val="4759"/>
              </a:lnSpc>
            </a:pPr>
            <a:endParaRPr/>
          </a:p>
          <a:p>
            <a:pPr algn="ctr">
              <a:lnSpc>
                <a:spcPts val="4759"/>
              </a:lnSpc>
            </a:pPr>
            <a:endParaRPr/>
          </a:p>
          <a:p>
            <a:pPr algn="ctr">
              <a:lnSpc>
                <a:spcPts val="6299"/>
              </a:lnSpc>
            </a:pPr>
            <a:r>
              <a:rPr lang="en-US" sz="4499">
                <a:solidFill>
                  <a:srgbClr val="000000"/>
                </a:solidFill>
                <a:latin typeface="Canva Sans"/>
              </a:rPr>
              <a:t>Do we set good behaviour expectations</a:t>
            </a:r>
          </a:p>
          <a:p>
            <a:pPr algn="ctr">
              <a:lnSpc>
                <a:spcPts val="6299"/>
              </a:lnSpc>
            </a:pPr>
            <a:r>
              <a:rPr lang="en-US" sz="4499">
                <a:solidFill>
                  <a:srgbClr val="000000"/>
                </a:solidFill>
                <a:latin typeface="Canva Sans"/>
              </a:rPr>
              <a:t>Visuals for good looking, sitting  and listening</a:t>
            </a:r>
          </a:p>
          <a:p>
            <a:pPr algn="ctr">
              <a:lnSpc>
                <a:spcPts val="6299"/>
              </a:lnSpc>
            </a:pPr>
            <a:r>
              <a:rPr lang="en-US" sz="4499">
                <a:solidFill>
                  <a:srgbClr val="000000"/>
                </a:solidFill>
                <a:latin typeface="Canva Sans"/>
              </a:rPr>
              <a:t> Use older children as role models - </a:t>
            </a:r>
          </a:p>
          <a:p>
            <a:pPr algn="ctr">
              <a:lnSpc>
                <a:spcPts val="6299"/>
              </a:lnSpc>
            </a:pPr>
            <a:r>
              <a:rPr lang="en-US" sz="4499">
                <a:solidFill>
                  <a:srgbClr val="000000"/>
                </a:solidFill>
                <a:latin typeface="Canva Sans Italics"/>
              </a:rPr>
              <a:t>'Well done Lori you are sitting ready to listen.'</a:t>
            </a:r>
          </a:p>
          <a:p>
            <a:pPr algn="ctr">
              <a:lnSpc>
                <a:spcPts val="4759"/>
              </a:lnSpc>
            </a:pPr>
            <a:endParaRPr lang="en-US" sz="4499">
              <a:solidFill>
                <a:srgbClr val="000000"/>
              </a:solidFill>
              <a:latin typeface="Canva Sans Italics"/>
            </a:endParaRPr>
          </a:p>
          <a:p>
            <a:pPr algn="ctr">
              <a:lnSpc>
                <a:spcPts val="4759"/>
              </a:lnSpc>
            </a:pPr>
            <a:endParaRPr lang="en-US" sz="4499">
              <a:solidFill>
                <a:srgbClr val="000000"/>
              </a:solidFill>
              <a:latin typeface="Canva Sans Italics"/>
            </a:endParaRPr>
          </a:p>
          <a:p>
            <a:pPr algn="ctr">
              <a:lnSpc>
                <a:spcPts val="4759"/>
              </a:lnSpc>
            </a:pPr>
            <a:endParaRPr lang="en-US" sz="4499">
              <a:solidFill>
                <a:srgbClr val="000000"/>
              </a:solidFill>
              <a:latin typeface="Canva Sans Italics"/>
            </a:endParaRPr>
          </a:p>
        </p:txBody>
      </p:sp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3863091" y="690348"/>
            <a:ext cx="10561819" cy="2991915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 rot="5400000">
            <a:off x="12383607" y="4412624"/>
            <a:ext cx="2634770" cy="9113983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 rot="-5400000">
            <a:off x="3239607" y="4412624"/>
            <a:ext cx="2634770" cy="9113983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 rot="8638691">
            <a:off x="-845385" y="-858336"/>
            <a:ext cx="2799924" cy="3774072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E8D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4758076" y="267813"/>
            <a:ext cx="8771848" cy="92024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Canva Sans Bold"/>
              </a:rPr>
              <a:t>Setting the tone...</a:t>
            </a:r>
          </a:p>
          <a:p>
            <a:pPr algn="ctr">
              <a:lnSpc>
                <a:spcPts val="7279"/>
              </a:lnSpc>
              <a:spcBef>
                <a:spcPct val="0"/>
              </a:spcBef>
            </a:pPr>
            <a:r>
              <a:rPr lang="en-US" sz="5199">
                <a:solidFill>
                  <a:srgbClr val="000000"/>
                </a:solidFill>
                <a:latin typeface="Canva Sans Bold"/>
              </a:rPr>
              <a:t>Tone and voice of person leading the group...</a:t>
            </a:r>
          </a:p>
          <a:p>
            <a:pPr algn="ctr">
              <a:lnSpc>
                <a:spcPts val="7279"/>
              </a:lnSpc>
              <a:spcBef>
                <a:spcPct val="0"/>
              </a:spcBef>
            </a:pPr>
            <a:r>
              <a:rPr lang="en-US" sz="5199">
                <a:solidFill>
                  <a:srgbClr val="000000"/>
                </a:solidFill>
                <a:latin typeface="Canva Sans Bold"/>
              </a:rPr>
              <a:t>Are you excited? motivated? happy to be there? </a:t>
            </a:r>
          </a:p>
          <a:p>
            <a:pPr algn="ctr">
              <a:lnSpc>
                <a:spcPts val="7279"/>
              </a:lnSpc>
              <a:spcBef>
                <a:spcPct val="0"/>
              </a:spcBef>
            </a:pPr>
            <a:r>
              <a:rPr lang="en-US" sz="5199">
                <a:solidFill>
                  <a:srgbClr val="000000"/>
                </a:solidFill>
                <a:latin typeface="Canva Sans Bold"/>
              </a:rPr>
              <a:t>using targeted praise? - if you say that one child is sitting well others will follow. </a:t>
            </a:r>
          </a:p>
        </p:txBody>
      </p:sp>
      <p:pic>
        <p:nvPicPr>
          <p:cNvPr id="3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-10800000">
            <a:off x="0" y="0"/>
            <a:ext cx="2973878" cy="102870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-10800000">
            <a:off x="15314122" y="0"/>
            <a:ext cx="2973878" cy="10287000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1FF7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384182" y="156462"/>
            <a:ext cx="4315209" cy="2639104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8910249" y="231523"/>
            <a:ext cx="5033399" cy="3524209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rcRect b="5542"/>
          <a:stretch>
            <a:fillRect/>
          </a:stretch>
        </p:blipFill>
        <p:spPr>
          <a:xfrm>
            <a:off x="12510604" y="3886419"/>
            <a:ext cx="5579676" cy="41251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rcRect t="8361" r="56382"/>
          <a:stretch>
            <a:fillRect/>
          </a:stretch>
        </p:blipFill>
        <p:spPr>
          <a:xfrm>
            <a:off x="931101" y="2974202"/>
            <a:ext cx="3464159" cy="3647478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/>
          <a:srcRect b="16141"/>
          <a:stretch>
            <a:fillRect/>
          </a:stretch>
        </p:blipFill>
        <p:spPr>
          <a:xfrm>
            <a:off x="14854987" y="231523"/>
            <a:ext cx="3235293" cy="2986673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>
          <a:xfrm>
            <a:off x="1261612" y="6802655"/>
            <a:ext cx="4396430" cy="3372834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>
          <a:xfrm>
            <a:off x="5041498" y="231523"/>
            <a:ext cx="2957413" cy="2488981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5"/>
          <a:srcRect l="51830" t="9506"/>
          <a:stretch>
            <a:fillRect/>
          </a:stretch>
        </p:blipFill>
        <p:spPr>
          <a:xfrm>
            <a:off x="4739922" y="2996986"/>
            <a:ext cx="3825666" cy="360191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>
          <a:xfrm>
            <a:off x="8789271" y="3982341"/>
            <a:ext cx="3497650" cy="3933255"/>
          </a:xfrm>
          <a:prstGeom prst="rect">
            <a:avLst/>
          </a:prstGeom>
        </p:spPr>
      </p:pic>
      <p:sp>
        <p:nvSpPr>
          <p:cNvPr id="11" name="TextBox 11"/>
          <p:cNvSpPr txBox="1"/>
          <p:nvPr/>
        </p:nvSpPr>
        <p:spPr>
          <a:xfrm>
            <a:off x="6221096" y="8192493"/>
            <a:ext cx="8633891" cy="18110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Canva Sans Bold"/>
              </a:rPr>
              <a:t>Remember story sacks? perfect for this!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1FF7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028700" y="1991899"/>
            <a:ext cx="4911585" cy="6303201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6293296" y="979805"/>
            <a:ext cx="11480348" cy="82784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Canva Sans Bold"/>
              </a:rPr>
              <a:t>Now your turn...</a:t>
            </a:r>
          </a:p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Canva Sans Bold"/>
              </a:rPr>
              <a:t>Think about what you would include in a group time reading this story...focus environmental sounds/animal sounds</a:t>
            </a:r>
          </a:p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Canva Sans Bold"/>
              </a:rPr>
              <a:t>How would you support children with SEND?</a:t>
            </a:r>
          </a:p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Canva Sans Bold"/>
              </a:rPr>
              <a:t>(Think about children in your setting)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1FF7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14350" y="634634"/>
            <a:ext cx="17773650" cy="87929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9689"/>
              </a:lnSpc>
            </a:pPr>
            <a:r>
              <a:rPr lang="en-US" sz="6921">
                <a:solidFill>
                  <a:srgbClr val="000000"/>
                </a:solidFill>
                <a:latin typeface="Canva Sans Bold"/>
              </a:rPr>
              <a:t>Think about these things when planning your activity.</a:t>
            </a:r>
          </a:p>
          <a:p>
            <a:pPr marL="1559061" lvl="1" indent="-779530">
              <a:lnSpc>
                <a:spcPts val="10109"/>
              </a:lnSpc>
              <a:buFont typeface="Arial"/>
              <a:buChar char="•"/>
            </a:pPr>
            <a:r>
              <a:rPr lang="en-US" sz="7221">
                <a:solidFill>
                  <a:srgbClr val="000000"/>
                </a:solidFill>
                <a:latin typeface="Canva Sans Bold"/>
              </a:rPr>
              <a:t>what</a:t>
            </a:r>
          </a:p>
          <a:p>
            <a:pPr marL="1559061" lvl="1" indent="-779530">
              <a:lnSpc>
                <a:spcPts val="10109"/>
              </a:lnSpc>
              <a:buFont typeface="Arial"/>
              <a:buChar char="•"/>
            </a:pPr>
            <a:r>
              <a:rPr lang="en-US" sz="7221">
                <a:solidFill>
                  <a:srgbClr val="000000"/>
                </a:solidFill>
                <a:latin typeface="Canva Sans Bold"/>
              </a:rPr>
              <a:t>who</a:t>
            </a:r>
          </a:p>
          <a:p>
            <a:pPr marL="1559061" lvl="1" indent="-779530">
              <a:lnSpc>
                <a:spcPts val="10109"/>
              </a:lnSpc>
              <a:buFont typeface="Arial"/>
              <a:buChar char="•"/>
            </a:pPr>
            <a:r>
              <a:rPr lang="en-US" sz="7221">
                <a:solidFill>
                  <a:srgbClr val="000000"/>
                </a:solidFill>
                <a:latin typeface="Canva Sans Bold"/>
              </a:rPr>
              <a:t>how</a:t>
            </a:r>
          </a:p>
          <a:p>
            <a:pPr marL="1559061" lvl="1" indent="-779530">
              <a:lnSpc>
                <a:spcPts val="10109"/>
              </a:lnSpc>
              <a:buFont typeface="Arial"/>
              <a:buChar char="•"/>
            </a:pPr>
            <a:r>
              <a:rPr lang="en-US" sz="7221">
                <a:solidFill>
                  <a:srgbClr val="000000"/>
                </a:solidFill>
                <a:latin typeface="Canva Sans Bold"/>
              </a:rPr>
              <a:t>what will I need</a:t>
            </a:r>
          </a:p>
          <a:p>
            <a:pPr marL="1559061" lvl="1" indent="-779530">
              <a:lnSpc>
                <a:spcPts val="10109"/>
              </a:lnSpc>
              <a:buFont typeface="Arial"/>
              <a:buChar char="•"/>
            </a:pPr>
            <a:r>
              <a:rPr lang="en-US" sz="7221">
                <a:solidFill>
                  <a:srgbClr val="000000"/>
                </a:solidFill>
                <a:latin typeface="Canva Sans Bold"/>
              </a:rPr>
              <a:t>strategies and resources</a:t>
            </a:r>
          </a:p>
        </p:txBody>
      </p:sp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rcRect t="16553"/>
          <a:stretch>
            <a:fillRect/>
          </a:stretch>
        </p:blipFill>
        <p:spPr>
          <a:xfrm flipH="1">
            <a:off x="12937384" y="1981400"/>
            <a:ext cx="5350616" cy="6324201"/>
          </a:xfrm>
          <a:prstGeom prst="rect">
            <a:avLst/>
          </a:prstGeo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9AD3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2024742">
            <a:off x="4166928" y="1573289"/>
            <a:ext cx="6383909" cy="5665719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 rot="2201275">
            <a:off x="-2741047" y="4037836"/>
            <a:ext cx="9102942" cy="8254362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 flipH="1">
            <a:off x="12384614" y="2136120"/>
            <a:ext cx="6374323" cy="9028786"/>
          </a:xfrm>
          <a:prstGeom prst="rect">
            <a:avLst/>
          </a:prstGeom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9AD3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301055" y="2831216"/>
            <a:ext cx="6987105" cy="5240329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2012039" y="75565"/>
            <a:ext cx="14263921" cy="18110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Canva Sans Bold"/>
              </a:rPr>
              <a:t>Communication Group - </a:t>
            </a:r>
          </a:p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Canva Sans Bold"/>
              </a:rPr>
              <a:t>Developing Social Communication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7521015" y="2117948"/>
            <a:ext cx="10464435" cy="77171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583"/>
              </a:lnSpc>
            </a:pPr>
            <a:r>
              <a:rPr lang="en-US" sz="3987">
                <a:solidFill>
                  <a:srgbClr val="000000"/>
                </a:solidFill>
                <a:latin typeface="Canva Sans"/>
              </a:rPr>
              <a:t>Developing communication skills for children with SEND (some pre verbal)</a:t>
            </a:r>
          </a:p>
          <a:p>
            <a:pPr algn="ctr">
              <a:lnSpc>
                <a:spcPts val="5583"/>
              </a:lnSpc>
            </a:pPr>
            <a:endParaRPr lang="en-US" sz="3987">
              <a:solidFill>
                <a:srgbClr val="000000"/>
              </a:solidFill>
              <a:latin typeface="Canva Sans"/>
            </a:endParaRPr>
          </a:p>
          <a:p>
            <a:pPr algn="ctr">
              <a:lnSpc>
                <a:spcPts val="5583"/>
              </a:lnSpc>
            </a:pPr>
            <a:r>
              <a:rPr lang="en-US" sz="3987">
                <a:solidFill>
                  <a:srgbClr val="000000"/>
                </a:solidFill>
                <a:latin typeface="Canva Sans"/>
              </a:rPr>
              <a:t>Can be run with just your target children or with a mixture of children (role models). </a:t>
            </a:r>
          </a:p>
          <a:p>
            <a:pPr algn="ctr">
              <a:lnSpc>
                <a:spcPts val="5583"/>
              </a:lnSpc>
            </a:pPr>
            <a:endParaRPr lang="en-US" sz="3987">
              <a:solidFill>
                <a:srgbClr val="000000"/>
              </a:solidFill>
              <a:latin typeface="Canva Sans"/>
            </a:endParaRPr>
          </a:p>
          <a:p>
            <a:pPr algn="ctr">
              <a:lnSpc>
                <a:spcPts val="5583"/>
              </a:lnSpc>
            </a:pPr>
            <a:r>
              <a:rPr lang="en-US" sz="3987">
                <a:solidFill>
                  <a:srgbClr val="000000"/>
                </a:solidFill>
                <a:latin typeface="Canva Sans"/>
              </a:rPr>
              <a:t>Building communication and interaction.</a:t>
            </a:r>
          </a:p>
          <a:p>
            <a:pPr algn="ctr">
              <a:lnSpc>
                <a:spcPts val="5583"/>
              </a:lnSpc>
            </a:pPr>
            <a:endParaRPr lang="en-US" sz="3987">
              <a:solidFill>
                <a:srgbClr val="000000"/>
              </a:solidFill>
              <a:latin typeface="Canva Sans"/>
            </a:endParaRPr>
          </a:p>
          <a:p>
            <a:pPr algn="ctr">
              <a:lnSpc>
                <a:spcPts val="5583"/>
              </a:lnSpc>
            </a:pPr>
            <a:r>
              <a:rPr lang="en-US" sz="3987">
                <a:solidFill>
                  <a:srgbClr val="000000"/>
                </a:solidFill>
                <a:latin typeface="Canva Sans"/>
              </a:rPr>
              <a:t>Again - using visuals to support</a:t>
            </a:r>
          </a:p>
          <a:p>
            <a:pPr algn="ctr">
              <a:lnSpc>
                <a:spcPts val="5583"/>
              </a:lnSpc>
            </a:pPr>
            <a:endParaRPr lang="en-US" sz="3987">
              <a:solidFill>
                <a:srgbClr val="000000"/>
              </a:solidFill>
              <a:latin typeface="Canva Sans"/>
            </a:endParaRPr>
          </a:p>
          <a:p>
            <a:pPr algn="ctr">
              <a:lnSpc>
                <a:spcPts val="5583"/>
              </a:lnSpc>
            </a:pPr>
            <a:endParaRPr lang="en-US" sz="3987">
              <a:solidFill>
                <a:srgbClr val="000000"/>
              </a:solidFill>
              <a:latin typeface="Canva Sans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9AD3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14350" y="2675333"/>
            <a:ext cx="17259300" cy="82784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Canva Sans Bold"/>
              </a:rPr>
              <a:t>Typical Breakdown of session:</a:t>
            </a:r>
          </a:p>
          <a:p>
            <a:pPr algn="ctr">
              <a:lnSpc>
                <a:spcPts val="7279"/>
              </a:lnSpc>
            </a:pPr>
            <a:endParaRPr lang="en-US" sz="5199">
              <a:solidFill>
                <a:srgbClr val="000000"/>
              </a:solidFill>
              <a:latin typeface="Canva Sans Bold"/>
            </a:endParaRPr>
          </a:p>
          <a:p>
            <a:pPr algn="just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Canva Sans Bold"/>
              </a:rPr>
              <a:t>Hello Song - with choosing name cards</a:t>
            </a:r>
          </a:p>
          <a:p>
            <a:pPr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Canva Sans Bold"/>
              </a:rPr>
              <a:t>Choosing activity - such as instruments</a:t>
            </a:r>
          </a:p>
          <a:p>
            <a:pPr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Canva Sans Bold"/>
              </a:rPr>
              <a:t>Choice board for singing</a:t>
            </a:r>
          </a:p>
          <a:p>
            <a:pPr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Canva Sans Bold"/>
              </a:rPr>
              <a:t>Wiggle/Lycra/Foil Blanket</a:t>
            </a:r>
          </a:p>
          <a:p>
            <a:pPr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Canva Sans Bold"/>
              </a:rPr>
              <a:t>Goodbye Song</a:t>
            </a:r>
          </a:p>
          <a:p>
            <a:pPr>
              <a:lnSpc>
                <a:spcPts val="7279"/>
              </a:lnSpc>
            </a:pPr>
            <a:endParaRPr lang="en-US" sz="5199">
              <a:solidFill>
                <a:srgbClr val="000000"/>
              </a:solidFill>
              <a:latin typeface="Canva Sans Bold"/>
            </a:endParaRPr>
          </a:p>
          <a:p>
            <a:pPr algn="ctr">
              <a:lnSpc>
                <a:spcPts val="7279"/>
              </a:lnSpc>
            </a:pPr>
            <a:endParaRPr lang="en-US" sz="5199">
              <a:solidFill>
                <a:srgbClr val="000000"/>
              </a:solidFill>
              <a:latin typeface="Canva Sans Bold"/>
            </a:endParaRPr>
          </a:p>
        </p:txBody>
      </p:sp>
      <p:pic>
        <p:nvPicPr>
          <p:cNvPr id="3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3594322" y="5960442"/>
            <a:ext cx="4472609" cy="4114800"/>
          </a:xfrm>
          <a:prstGeom prst="rect">
            <a:avLst/>
          </a:prstGeom>
        </p:spPr>
      </p:pic>
      <p:sp>
        <p:nvSpPr>
          <p:cNvPr id="4" name="TextBox 4"/>
          <p:cNvSpPr txBox="1"/>
          <p:nvPr/>
        </p:nvSpPr>
        <p:spPr>
          <a:xfrm>
            <a:off x="2012039" y="470015"/>
            <a:ext cx="14263921" cy="18110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Canva Sans Bold"/>
              </a:rPr>
              <a:t>Communication Group - </a:t>
            </a:r>
          </a:p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Canva Sans Bold"/>
              </a:rPr>
              <a:t>Developing Social Communication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9AD3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905000" y="1449005"/>
            <a:ext cx="9058382" cy="5527379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7315200" y="4059084"/>
            <a:ext cx="8886319" cy="5557265"/>
          </a:xfrm>
          <a:prstGeom prst="rect">
            <a:avLst/>
          </a:prstGeom>
        </p:spPr>
      </p:pic>
      <p:sp>
        <p:nvSpPr>
          <p:cNvPr id="5" name="TextBox 5"/>
          <p:cNvSpPr txBox="1"/>
          <p:nvPr/>
        </p:nvSpPr>
        <p:spPr>
          <a:xfrm>
            <a:off x="8386724" y="666221"/>
            <a:ext cx="9693568" cy="160632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487"/>
              </a:lnSpc>
            </a:pPr>
            <a:r>
              <a:rPr lang="en-US" sz="4633">
                <a:solidFill>
                  <a:srgbClr val="000000"/>
                </a:solidFill>
                <a:latin typeface="Canva Sans Bold"/>
              </a:rPr>
              <a:t>Communication Group - </a:t>
            </a:r>
          </a:p>
          <a:p>
            <a:pPr algn="ctr">
              <a:lnSpc>
                <a:spcPts val="6487"/>
              </a:lnSpc>
            </a:pPr>
            <a:r>
              <a:rPr lang="en-US" sz="4633">
                <a:solidFill>
                  <a:srgbClr val="000000"/>
                </a:solidFill>
                <a:latin typeface="Canva Sans Bold"/>
              </a:rPr>
              <a:t>Planning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1249</Words>
  <Application>Microsoft Office PowerPoint</Application>
  <PresentationFormat>Custom</PresentationFormat>
  <Paragraphs>178</Paragraphs>
  <Slides>38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4" baseType="lpstr">
      <vt:lpstr>Calibri</vt:lpstr>
      <vt:lpstr>Canva Sans Bold</vt:lpstr>
      <vt:lpstr>Canva Sans</vt:lpstr>
      <vt:lpstr>Canva Sans Italics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Inclusive Group Teaching in Nursery Settings</dc:title>
  <dc:creator>Martin Cumming</dc:creator>
  <cp:lastModifiedBy>Office3</cp:lastModifiedBy>
  <cp:revision>3</cp:revision>
  <dcterms:created xsi:type="dcterms:W3CDTF">2006-08-16T00:00:00Z</dcterms:created>
  <dcterms:modified xsi:type="dcterms:W3CDTF">2023-05-24T12:38:02Z</dcterms:modified>
  <dc:identifier>DAFii3F1THA</dc:identifier>
</cp:coreProperties>
</file>