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0"/>
  </p:notesMasterIdLst>
  <p:handoutMasterIdLst>
    <p:handoutMasterId r:id="rId21"/>
  </p:handoutMasterIdLst>
  <p:sldIdLst>
    <p:sldId id="257" r:id="rId5"/>
    <p:sldId id="258" r:id="rId6"/>
    <p:sldId id="269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114" d="100"/>
          <a:sy n="114" d="100"/>
        </p:scale>
        <p:origin x="41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95" d="100"/>
          <a:sy n="95" d="100"/>
        </p:scale>
        <p:origin x="358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BE2AAA-2CC7-4F9C-A8C6-8B9F2A3E9EF0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0AD62A-9EE1-43E3-A7E5-D268F71DF3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82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37ADBA-1AC7-4CD6-8AFF-4E8087BA5487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34C2EF-8A97-4DAF-B099-E567883644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8091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4" r="323" b="422"/>
          <a:stretch/>
        </p:blipFill>
        <p:spPr>
          <a:xfrm>
            <a:off x="1524" y="1"/>
            <a:ext cx="12188952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533400"/>
            <a:ext cx="8458200" cy="1828800"/>
          </a:xfrm>
        </p:spPr>
        <p:txBody>
          <a:bodyPr anchor="b">
            <a:norm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2438400"/>
            <a:ext cx="7086600" cy="914400"/>
          </a:xfrm>
        </p:spPr>
        <p:txBody>
          <a:bodyPr>
            <a:normAutofit/>
          </a:bodyPr>
          <a:lstStyle>
            <a:lvl1pPr marL="0" indent="0" algn="l">
              <a:spcBef>
                <a:spcPts val="1200"/>
              </a:spcBef>
              <a:buNone/>
              <a:defRPr sz="2400"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445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5739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" t="422"/>
          <a:stretch/>
        </p:blipFill>
        <p:spPr>
          <a:xfrm>
            <a:off x="0" y="0"/>
            <a:ext cx="12188952" cy="685717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2800" y="533400"/>
            <a:ext cx="7315200" cy="182880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52800" y="2438400"/>
            <a:ext cx="5486400" cy="9144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24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79508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0" y="1825625"/>
            <a:ext cx="4389120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78880" y="1825625"/>
            <a:ext cx="4389120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302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1828799"/>
            <a:ext cx="4389120" cy="795867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4">
                    <a:lumMod val="7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4000" y="2624666"/>
            <a:ext cx="4389120" cy="267546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78880" y="1828799"/>
            <a:ext cx="4389120" cy="795867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4">
                    <a:lumMod val="7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78880" y="2624666"/>
            <a:ext cx="4389120" cy="267546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086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025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07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4400" y="1828800"/>
            <a:ext cx="5943600" cy="3476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3999" y="1828800"/>
            <a:ext cx="2926080" cy="3476625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735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5"/>
          <p:cNvSpPr>
            <a:spLocks/>
          </p:cNvSpPr>
          <p:nvPr/>
        </p:nvSpPr>
        <p:spPr bwMode="gray">
          <a:xfrm>
            <a:off x="804333" y="1695450"/>
            <a:ext cx="5596467" cy="3295650"/>
          </a:xfrm>
          <a:custGeom>
            <a:avLst/>
            <a:gdLst>
              <a:gd name="T0" fmla="*/ 1279 w 1347"/>
              <a:gd name="T1" fmla="*/ 919 h 986"/>
              <a:gd name="T2" fmla="*/ 65 w 1347"/>
              <a:gd name="T3" fmla="*/ 919 h 986"/>
              <a:gd name="T4" fmla="*/ 65 w 1347"/>
              <a:gd name="T5" fmla="*/ 64 h 986"/>
              <a:gd name="T6" fmla="*/ 1279 w 1347"/>
              <a:gd name="T7" fmla="*/ 64 h 986"/>
              <a:gd name="T8" fmla="*/ 1279 w 1347"/>
              <a:gd name="T9" fmla="*/ 919 h 9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7" h="986">
                <a:moveTo>
                  <a:pt x="1279" y="919"/>
                </a:moveTo>
                <a:cubicBezTo>
                  <a:pt x="1211" y="986"/>
                  <a:pt x="121" y="974"/>
                  <a:pt x="65" y="919"/>
                </a:cubicBezTo>
                <a:cubicBezTo>
                  <a:pt x="9" y="863"/>
                  <a:pt x="0" y="128"/>
                  <a:pt x="65" y="64"/>
                </a:cubicBezTo>
                <a:cubicBezTo>
                  <a:pt x="130" y="0"/>
                  <a:pt x="1217" y="3"/>
                  <a:pt x="1279" y="64"/>
                </a:cubicBezTo>
                <a:cubicBezTo>
                  <a:pt x="1341" y="125"/>
                  <a:pt x="1347" y="852"/>
                  <a:pt x="1279" y="9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Picture Placeholder 11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1006022" y="1874520"/>
            <a:ext cx="5193089" cy="2937510"/>
          </a:xfrm>
          <a:custGeom>
            <a:avLst/>
            <a:gdLst>
              <a:gd name="connsiteX0" fmla="*/ 2531359 w 5066932"/>
              <a:gd name="connsiteY0" fmla="*/ 21 h 2945784"/>
              <a:gd name="connsiteX1" fmla="*/ 4878015 w 5066932"/>
              <a:gd name="connsiteY1" fmla="*/ 145719 h 2945784"/>
              <a:gd name="connsiteX2" fmla="*/ 4878015 w 5066932"/>
              <a:gd name="connsiteY2" fmla="*/ 2803241 h 2945784"/>
              <a:gd name="connsiteX3" fmla="*/ 175988 w 5066932"/>
              <a:gd name="connsiteY3" fmla="*/ 2803241 h 2945784"/>
              <a:gd name="connsiteX4" fmla="*/ 175988 w 5066932"/>
              <a:gd name="connsiteY4" fmla="*/ 145719 h 2945784"/>
              <a:gd name="connsiteX5" fmla="*/ 2531359 w 5066932"/>
              <a:gd name="connsiteY5" fmla="*/ 21 h 29457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66932" h="2945784">
                <a:moveTo>
                  <a:pt x="2531359" y="21"/>
                </a:moveTo>
                <a:cubicBezTo>
                  <a:pt x="3645379" y="1187"/>
                  <a:pt x="4757946" y="50918"/>
                  <a:pt x="4878015" y="145719"/>
                </a:cubicBezTo>
                <a:cubicBezTo>
                  <a:pt x="5118151" y="335320"/>
                  <a:pt x="5141390" y="2594991"/>
                  <a:pt x="4878015" y="2803241"/>
                </a:cubicBezTo>
                <a:cubicBezTo>
                  <a:pt x="4614639" y="3011491"/>
                  <a:pt x="392886" y="2974193"/>
                  <a:pt x="175988" y="2803241"/>
                </a:cubicBezTo>
                <a:cubicBezTo>
                  <a:pt x="-40909" y="2629181"/>
                  <a:pt x="-75768" y="344644"/>
                  <a:pt x="175988" y="145719"/>
                </a:cubicBezTo>
                <a:cubicBezTo>
                  <a:pt x="301866" y="46256"/>
                  <a:pt x="1417339" y="-1144"/>
                  <a:pt x="2531359" y="21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10400" y="2245995"/>
            <a:ext cx="3657600" cy="219456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31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" y="1716"/>
            <a:ext cx="12188952" cy="685628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580" y="5791200"/>
            <a:ext cx="8115419" cy="70167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24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Freeform 5"/>
          <p:cNvSpPr>
            <a:spLocks/>
          </p:cNvSpPr>
          <p:nvPr/>
        </p:nvSpPr>
        <p:spPr bwMode="gray">
          <a:xfrm>
            <a:off x="762000" y="933449"/>
            <a:ext cx="41148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Picture Placeholder 14" descr="An empty placeholder to add an image. Click on the placeholder and select the image that you wish to add"/>
          <p:cNvSpPr>
            <a:spLocks noGrp="1"/>
          </p:cNvSpPr>
          <p:nvPr>
            <p:ph type="pic" sz="quarter" idx="13"/>
          </p:nvPr>
        </p:nvSpPr>
        <p:spPr>
          <a:xfrm>
            <a:off x="992435" y="1113022"/>
            <a:ext cx="3638453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1028581" y="5181600"/>
            <a:ext cx="3566160" cy="493776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Freeform 5"/>
          <p:cNvSpPr>
            <a:spLocks/>
          </p:cNvSpPr>
          <p:nvPr/>
        </p:nvSpPr>
        <p:spPr bwMode="gray">
          <a:xfrm>
            <a:off x="5300133" y="933449"/>
            <a:ext cx="41148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Picture Placeholder 18" descr="An empty placeholder to add an image. Click on the placeholder and select the image that you wish to add"/>
          <p:cNvSpPr>
            <a:spLocks noGrp="1"/>
          </p:cNvSpPr>
          <p:nvPr>
            <p:ph type="pic" sz="quarter" idx="15"/>
          </p:nvPr>
        </p:nvSpPr>
        <p:spPr>
          <a:xfrm>
            <a:off x="5530568" y="1113022"/>
            <a:ext cx="3638453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0" name="Text Placeholder 16"/>
          <p:cNvSpPr>
            <a:spLocks noGrp="1"/>
          </p:cNvSpPr>
          <p:nvPr>
            <p:ph type="body" sz="quarter" idx="16"/>
          </p:nvPr>
        </p:nvSpPr>
        <p:spPr>
          <a:xfrm>
            <a:off x="5566714" y="5181600"/>
            <a:ext cx="3566160" cy="493776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37772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hree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" y="1716"/>
            <a:ext cx="12188952" cy="685628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580" y="5305424"/>
            <a:ext cx="8104083" cy="579921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Freeform 5"/>
          <p:cNvSpPr>
            <a:spLocks/>
          </p:cNvSpPr>
          <p:nvPr/>
        </p:nvSpPr>
        <p:spPr bwMode="gray">
          <a:xfrm>
            <a:off x="762000" y="933449"/>
            <a:ext cx="53340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Picture Placeholder 14" descr="An empty placeholder to add an image. Click on the placeholder and select the image that you wish to add"/>
          <p:cNvSpPr>
            <a:spLocks noGrp="1"/>
          </p:cNvSpPr>
          <p:nvPr>
            <p:ph type="pic" sz="quarter" idx="13"/>
          </p:nvPr>
        </p:nvSpPr>
        <p:spPr>
          <a:xfrm>
            <a:off x="991888" y="1113022"/>
            <a:ext cx="4874224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8" name="Freeform 5"/>
          <p:cNvSpPr>
            <a:spLocks/>
          </p:cNvSpPr>
          <p:nvPr/>
        </p:nvSpPr>
        <p:spPr bwMode="gray">
          <a:xfrm>
            <a:off x="6323873" y="967316"/>
            <a:ext cx="2990942" cy="1934384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Picture Placeholder 18" descr="An empty placeholder to add an image. Click on the placeholder and select the image that you wish to add"/>
          <p:cNvSpPr>
            <a:spLocks noGrp="1"/>
          </p:cNvSpPr>
          <p:nvPr>
            <p:ph type="pic" sz="quarter" idx="15"/>
          </p:nvPr>
        </p:nvSpPr>
        <p:spPr>
          <a:xfrm>
            <a:off x="6506025" y="1109743"/>
            <a:ext cx="2626638" cy="1649530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Freeform 5"/>
          <p:cNvSpPr>
            <a:spLocks/>
          </p:cNvSpPr>
          <p:nvPr/>
        </p:nvSpPr>
        <p:spPr bwMode="gray">
          <a:xfrm>
            <a:off x="6323873" y="3060954"/>
            <a:ext cx="2990942" cy="1934384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Picture Placeholder 12" descr="An empty placeholder to add an image. Click on the placeholder and select the image that you wish to add"/>
          <p:cNvSpPr>
            <a:spLocks noGrp="1"/>
          </p:cNvSpPr>
          <p:nvPr>
            <p:ph type="pic" sz="quarter" idx="16"/>
          </p:nvPr>
        </p:nvSpPr>
        <p:spPr>
          <a:xfrm>
            <a:off x="6506025" y="3203381"/>
            <a:ext cx="2626638" cy="1649530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1028581" y="5919255"/>
            <a:ext cx="8104082" cy="49742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17792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ve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3" y="283"/>
            <a:ext cx="12188952" cy="685971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77400" y="365126"/>
            <a:ext cx="2133600" cy="153987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24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8" name="Freeform 5"/>
          <p:cNvSpPr>
            <a:spLocks/>
          </p:cNvSpPr>
          <p:nvPr/>
        </p:nvSpPr>
        <p:spPr bwMode="gray">
          <a:xfrm>
            <a:off x="4182533" y="265044"/>
            <a:ext cx="5232399" cy="3020023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Picture Placeholder 8" descr="An empty placeholder to add an image. Click on the placeholder and select the image that you wish to add"/>
          <p:cNvSpPr>
            <a:spLocks noGrp="1"/>
          </p:cNvSpPr>
          <p:nvPr>
            <p:ph type="pic" sz="quarter" idx="13"/>
          </p:nvPr>
        </p:nvSpPr>
        <p:spPr>
          <a:xfrm>
            <a:off x="4424435" y="436315"/>
            <a:ext cx="4748594" cy="2677481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Freeform 5"/>
          <p:cNvSpPr>
            <a:spLocks/>
          </p:cNvSpPr>
          <p:nvPr/>
        </p:nvSpPr>
        <p:spPr bwMode="gray">
          <a:xfrm>
            <a:off x="816188" y="384723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Picture Placeholder 10" descr="An empty placeholder to add an image. Click on the placeholder and select the image that you wish to add"/>
          <p:cNvSpPr>
            <a:spLocks noGrp="1"/>
          </p:cNvSpPr>
          <p:nvPr>
            <p:ph type="pic" sz="quarter" idx="15"/>
          </p:nvPr>
        </p:nvSpPr>
        <p:spPr>
          <a:xfrm>
            <a:off x="1013022" y="538232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Freeform 5"/>
          <p:cNvSpPr>
            <a:spLocks/>
          </p:cNvSpPr>
          <p:nvPr/>
        </p:nvSpPr>
        <p:spPr bwMode="gray">
          <a:xfrm>
            <a:off x="816188" y="2478361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Picture Placeholder 12" descr="An empty placeholder to add an image. Click on the placeholder and select the image that you wish to add"/>
          <p:cNvSpPr>
            <a:spLocks noGrp="1"/>
          </p:cNvSpPr>
          <p:nvPr>
            <p:ph type="pic" sz="quarter" idx="16"/>
          </p:nvPr>
        </p:nvSpPr>
        <p:spPr>
          <a:xfrm>
            <a:off x="1013022" y="2631870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Freeform 5"/>
          <p:cNvSpPr>
            <a:spLocks/>
          </p:cNvSpPr>
          <p:nvPr/>
        </p:nvSpPr>
        <p:spPr bwMode="gray">
          <a:xfrm>
            <a:off x="816188" y="4571999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Picture Placeholder 14" descr="An empty placeholder to add an image. Click on the placeholder and select the image that you wish to add"/>
          <p:cNvSpPr>
            <a:spLocks noGrp="1"/>
          </p:cNvSpPr>
          <p:nvPr>
            <p:ph type="pic" sz="quarter" idx="17"/>
          </p:nvPr>
        </p:nvSpPr>
        <p:spPr>
          <a:xfrm>
            <a:off x="1013022" y="4725508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0" name="Freeform 5"/>
          <p:cNvSpPr>
            <a:spLocks/>
          </p:cNvSpPr>
          <p:nvPr/>
        </p:nvSpPr>
        <p:spPr bwMode="gray">
          <a:xfrm>
            <a:off x="4182533" y="3448511"/>
            <a:ext cx="5232399" cy="3020023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Picture Placeholder 20" descr="An empty placeholder to add an image. Click on the placeholder and select the image that you wish to add"/>
          <p:cNvSpPr>
            <a:spLocks noGrp="1"/>
          </p:cNvSpPr>
          <p:nvPr>
            <p:ph type="pic" sz="quarter" idx="18"/>
          </p:nvPr>
        </p:nvSpPr>
        <p:spPr>
          <a:xfrm>
            <a:off x="4424435" y="3619782"/>
            <a:ext cx="4748594" cy="2677481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4672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261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365125"/>
            <a:ext cx="1828799" cy="49403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0" y="365125"/>
            <a:ext cx="6858000" cy="49403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244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5" t="511" r="525" b="2999"/>
          <a:stretch/>
        </p:blipFill>
        <p:spPr>
          <a:xfrm>
            <a:off x="0" y="0"/>
            <a:ext cx="12188826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9829800" cy="108267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1828800"/>
            <a:ext cx="91440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09800" y="6416675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010400" y="6416675"/>
            <a:ext cx="1371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7FC8593D-7C47-471E-A8DF-97AC4FFD13F5}" type="datetimeFigureOut">
              <a:rPr lang="en-US" smtClean="0"/>
              <a:pPr/>
              <a:t>12/5/2022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838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89D71E3-7D81-4C24-B9D8-6B108755C64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65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2" r:id="rId11"/>
    <p:sldLayoutId id="2147483661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Century Gothic" panose="020B0502020202020204" pitchFamily="34" charset="0"/>
              </a:rPr>
              <a:t>St Paul’s Nursery School </a:t>
            </a:r>
            <a:br>
              <a:rPr lang="en-US" dirty="0">
                <a:latin typeface="Century Gothic" panose="020B0502020202020204" pitchFamily="34" charset="0"/>
              </a:rPr>
            </a:br>
            <a:r>
              <a:rPr lang="en-US" dirty="0">
                <a:latin typeface="Century Gothic" panose="020B0502020202020204" pitchFamily="34" charset="0"/>
              </a:rPr>
              <a:t>Words of the Week 2022/23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latin typeface="Century Gothic" panose="020B0502020202020204" pitchFamily="34" charset="0"/>
              </a:rPr>
              <a:t>Linked to our book of the week</a:t>
            </a:r>
          </a:p>
        </p:txBody>
      </p:sp>
    </p:spTree>
    <p:extLst>
      <p:ext uri="{BB962C8B-B14F-4D97-AF65-F5344CB8AC3E}">
        <p14:creationId xmlns:p14="http://schemas.microsoft.com/office/powerpoint/2010/main" val="279804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7608" y="2132856"/>
            <a:ext cx="7315200" cy="1828800"/>
          </a:xfrm>
        </p:spPr>
        <p:txBody>
          <a:bodyPr>
            <a:normAutofit/>
          </a:bodyPr>
          <a:lstStyle/>
          <a:p>
            <a:pPr algn="ctr"/>
            <a:r>
              <a:rPr lang="en-US" sz="7200" dirty="0">
                <a:solidFill>
                  <a:schemeClr val="accent5">
                    <a:lumMod val="75000"/>
                  </a:schemeClr>
                </a:solidFill>
                <a:latin typeface="Century Gothic" panose="020B0502020202020204" pitchFamily="34" charset="0"/>
              </a:rPr>
              <a:t>Autumn 1 </a:t>
            </a:r>
          </a:p>
        </p:txBody>
      </p:sp>
    </p:spTree>
    <p:extLst>
      <p:ext uri="{BB962C8B-B14F-4D97-AF65-F5344CB8AC3E}">
        <p14:creationId xmlns:p14="http://schemas.microsoft.com/office/powerpoint/2010/main" val="684342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86392" cy="615602"/>
          </a:xfrm>
        </p:spPr>
        <p:txBody>
          <a:bodyPr anchor="b">
            <a:normAutofit fontScale="90000"/>
          </a:bodyPr>
          <a:lstStyle/>
          <a:p>
            <a:pPr algn="ctr"/>
            <a:r>
              <a:rPr lang="en-US" dirty="0">
                <a:latin typeface="Century Gothic" panose="020B0502020202020204" pitchFamily="34" charset="0"/>
              </a:rPr>
              <a:t>Week beginning : 12</a:t>
            </a:r>
            <a:r>
              <a:rPr lang="en-US" baseline="30000" dirty="0">
                <a:latin typeface="Century Gothic" panose="020B0502020202020204" pitchFamily="34" charset="0"/>
              </a:rPr>
              <a:t>th</a:t>
            </a:r>
            <a:r>
              <a:rPr lang="en-US" dirty="0">
                <a:latin typeface="Century Gothic" panose="020B0502020202020204" pitchFamily="34" charset="0"/>
              </a:rPr>
              <a:t> September 2022</a:t>
            </a:r>
            <a:br>
              <a:rPr lang="en-US" dirty="0">
                <a:latin typeface="Century Gothic" panose="020B0502020202020204" pitchFamily="34" charset="0"/>
              </a:rPr>
            </a:br>
            <a:r>
              <a:rPr lang="en-US" dirty="0">
                <a:latin typeface="Century Gothic" panose="020B0502020202020204" pitchFamily="34" charset="0"/>
              </a:rPr>
              <a:t>A Squash and a squeeze by Julia Donaldson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410F75C3-E81A-2FA3-9573-A94AC896FF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24770" y="4588520"/>
            <a:ext cx="4389120" cy="997994"/>
          </a:xfrm>
        </p:spPr>
        <p:txBody>
          <a:bodyPr>
            <a:noAutofit/>
          </a:bodyPr>
          <a:lstStyle/>
          <a:p>
            <a:pPr algn="ctr"/>
            <a:r>
              <a:rPr lang="en-US" sz="2800" dirty="0">
                <a:solidFill>
                  <a:schemeClr val="tx2"/>
                </a:solidFill>
                <a:latin typeface="Century Gothic" panose="020B0502020202020204" pitchFamily="34" charset="0"/>
              </a:rPr>
              <a:t>To make it easier for someone to do something.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1ADDA36C-0498-9304-B258-CA512836527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032104" y="1307139"/>
            <a:ext cx="2883842" cy="3229903"/>
          </a:xfrm>
        </p:spPr>
      </p:pic>
      <p:sp>
        <p:nvSpPr>
          <p:cNvPr id="15" name="Text Placeholder 4">
            <a:extLst>
              <a:ext uri="{FF2B5EF4-FFF2-40B4-BE49-F238E27FC236}">
                <a16:creationId xmlns:a16="http://schemas.microsoft.com/office/drawing/2014/main" id="{52B72CA7-25DE-672E-8B47-B55B49B0C8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79465" y="4689583"/>
            <a:ext cx="4389120" cy="795867"/>
          </a:xfrm>
        </p:spPr>
        <p:txBody>
          <a:bodyPr>
            <a:noAutofit/>
          </a:bodyPr>
          <a:lstStyle/>
          <a:p>
            <a:pPr algn="ctr"/>
            <a:r>
              <a:rPr lang="en-US" sz="2800" dirty="0">
                <a:solidFill>
                  <a:schemeClr val="tx2"/>
                </a:solidFill>
                <a:latin typeface="Century Gothic" panose="020B0502020202020204" pitchFamily="34" charset="0"/>
              </a:rPr>
              <a:t>Used to ask for something nicely.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7CA6920B-516A-8C91-2857-3324331074DD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2286454" y="1271486"/>
            <a:ext cx="2883842" cy="3236167"/>
          </a:xfrm>
          <a:noFill/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0A1FB36-62C9-D402-D78F-9A930EAA38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9214" y="188640"/>
            <a:ext cx="1466306" cy="1817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335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86392" cy="615602"/>
          </a:xfrm>
        </p:spPr>
        <p:txBody>
          <a:bodyPr anchor="b">
            <a:normAutofit fontScale="90000"/>
          </a:bodyPr>
          <a:lstStyle/>
          <a:p>
            <a:pPr algn="ctr"/>
            <a:r>
              <a:rPr lang="en-US" dirty="0">
                <a:latin typeface="Century Gothic" panose="020B0502020202020204" pitchFamily="34" charset="0"/>
              </a:rPr>
              <a:t>Week beginning : 19</a:t>
            </a:r>
            <a:r>
              <a:rPr lang="en-US" baseline="30000" dirty="0">
                <a:latin typeface="Century Gothic" panose="020B0502020202020204" pitchFamily="34" charset="0"/>
              </a:rPr>
              <a:t>th</a:t>
            </a:r>
            <a:r>
              <a:rPr lang="en-US" dirty="0">
                <a:latin typeface="Century Gothic" panose="020B0502020202020204" pitchFamily="34" charset="0"/>
              </a:rPr>
              <a:t> September 2022</a:t>
            </a:r>
            <a:br>
              <a:rPr lang="en-US" dirty="0">
                <a:latin typeface="Century Gothic" panose="020B0502020202020204" pitchFamily="34" charset="0"/>
              </a:rPr>
            </a:br>
            <a:r>
              <a:rPr lang="en-US" dirty="0">
                <a:latin typeface="Century Gothic" panose="020B0502020202020204" pitchFamily="34" charset="0"/>
              </a:rPr>
              <a:t>The Abilities in Me – Down’s Syndrome by Gemma Keir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410F75C3-E81A-2FA3-9573-A94AC896FF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24770" y="4588520"/>
            <a:ext cx="4389120" cy="997994"/>
          </a:xfrm>
        </p:spPr>
        <p:txBody>
          <a:bodyPr>
            <a:normAutofit/>
          </a:bodyPr>
          <a:lstStyle/>
          <a:p>
            <a:pPr algn="ctr"/>
            <a:r>
              <a:rPr lang="en-US" sz="2800" dirty="0">
                <a:solidFill>
                  <a:schemeClr val="tx2"/>
                </a:solidFill>
                <a:latin typeface="Century Gothic" panose="020B0502020202020204" pitchFamily="34" charset="0"/>
              </a:rPr>
              <a:t>To enjoy something that you are doing. </a:t>
            </a:r>
          </a:p>
        </p:txBody>
      </p:sp>
      <p:sp>
        <p:nvSpPr>
          <p:cNvPr id="15" name="Text Placeholder 4">
            <a:extLst>
              <a:ext uri="{FF2B5EF4-FFF2-40B4-BE49-F238E27FC236}">
                <a16:creationId xmlns:a16="http://schemas.microsoft.com/office/drawing/2014/main" id="{52B72CA7-25DE-672E-8B47-B55B49B0C8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79465" y="4689583"/>
            <a:ext cx="4389120" cy="795867"/>
          </a:xfrm>
        </p:spPr>
        <p:txBody>
          <a:bodyPr>
            <a:noAutofit/>
          </a:bodyPr>
          <a:lstStyle/>
          <a:p>
            <a:pPr algn="ctr"/>
            <a:r>
              <a:rPr lang="en-US" sz="2800" dirty="0">
                <a:solidFill>
                  <a:schemeClr val="tx2"/>
                </a:solidFill>
                <a:latin typeface="Century Gothic" panose="020B0502020202020204" pitchFamily="34" charset="0"/>
              </a:rPr>
              <a:t>To feel comfortable, away from danger. 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A28AEDC-E48C-2B5B-6DD5-3D21135348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2997" y="1368875"/>
            <a:ext cx="2812665" cy="319029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B6FA31B-BC5D-F5CB-8F2C-02FE65E431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3667" y="1368875"/>
            <a:ext cx="2860715" cy="319029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17E047A-1789-87A1-7DA2-445763FFBE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344" y="137314"/>
            <a:ext cx="1121113" cy="1131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79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86392" cy="615602"/>
          </a:xfrm>
        </p:spPr>
        <p:txBody>
          <a:bodyPr anchor="b">
            <a:normAutofit fontScale="90000"/>
          </a:bodyPr>
          <a:lstStyle/>
          <a:p>
            <a:pPr algn="ctr"/>
            <a:r>
              <a:rPr lang="en-US" dirty="0">
                <a:latin typeface="Century Gothic" panose="020B0502020202020204" pitchFamily="34" charset="0"/>
              </a:rPr>
              <a:t>Week beginning : 26</a:t>
            </a:r>
            <a:r>
              <a:rPr lang="en-US" baseline="30000" dirty="0">
                <a:latin typeface="Century Gothic" panose="020B0502020202020204" pitchFamily="34" charset="0"/>
              </a:rPr>
              <a:t>th</a:t>
            </a:r>
            <a:r>
              <a:rPr lang="en-US" dirty="0">
                <a:latin typeface="Century Gothic" panose="020B0502020202020204" pitchFamily="34" charset="0"/>
              </a:rPr>
              <a:t> September 2022</a:t>
            </a:r>
            <a:br>
              <a:rPr lang="en-US" dirty="0">
                <a:latin typeface="Century Gothic" panose="020B0502020202020204" pitchFamily="34" charset="0"/>
              </a:rPr>
            </a:br>
            <a:r>
              <a:rPr lang="en-US" dirty="0" err="1">
                <a:latin typeface="Century Gothic" panose="020B0502020202020204" pitchFamily="34" charset="0"/>
              </a:rPr>
              <a:t>Handa’s</a:t>
            </a:r>
            <a:r>
              <a:rPr lang="en-US" dirty="0">
                <a:latin typeface="Century Gothic" panose="020B0502020202020204" pitchFamily="34" charset="0"/>
              </a:rPr>
              <a:t> Surprise by Eileen Browne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410F75C3-E81A-2FA3-9573-A94AC896FF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24770" y="4588520"/>
            <a:ext cx="4389120" cy="997994"/>
          </a:xfrm>
        </p:spPr>
        <p:txBody>
          <a:bodyPr>
            <a:normAutofit/>
          </a:bodyPr>
          <a:lstStyle/>
          <a:p>
            <a:pPr algn="ctr"/>
            <a:r>
              <a:rPr lang="en-US" sz="2800" dirty="0">
                <a:solidFill>
                  <a:schemeClr val="tx2"/>
                </a:solidFill>
                <a:latin typeface="Century Gothic" panose="020B0502020202020204" pitchFamily="34" charset="0"/>
              </a:rPr>
              <a:t>A person who you like to spend time with.</a:t>
            </a:r>
          </a:p>
        </p:txBody>
      </p:sp>
      <p:sp>
        <p:nvSpPr>
          <p:cNvPr id="15" name="Text Placeholder 4">
            <a:extLst>
              <a:ext uri="{FF2B5EF4-FFF2-40B4-BE49-F238E27FC236}">
                <a16:creationId xmlns:a16="http://schemas.microsoft.com/office/drawing/2014/main" id="{52B72CA7-25DE-672E-8B47-B55B49B0C8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79465" y="4689583"/>
            <a:ext cx="4389120" cy="795867"/>
          </a:xfrm>
        </p:spPr>
        <p:txBody>
          <a:bodyPr>
            <a:noAutofit/>
          </a:bodyPr>
          <a:lstStyle/>
          <a:p>
            <a:pPr algn="ctr"/>
            <a:r>
              <a:rPr lang="en-US" sz="2800" dirty="0">
                <a:solidFill>
                  <a:schemeClr val="tx2"/>
                </a:solidFill>
                <a:latin typeface="Century Gothic" panose="020B0502020202020204" pitchFamily="34" charset="0"/>
              </a:rPr>
              <a:t>When something unexpected happens.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8BB0C61-DF26-DBE1-67AF-E2AA63CC38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2997" y="1368875"/>
            <a:ext cx="2867700" cy="321964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E204456-E9C9-73E7-260C-2D061720A1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4726" y="1412776"/>
            <a:ext cx="2814277" cy="317574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EA8FCA9-3E88-F889-E33B-B60D30F98B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352" y="188035"/>
            <a:ext cx="1512168" cy="1242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92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86392" cy="615602"/>
          </a:xfrm>
        </p:spPr>
        <p:txBody>
          <a:bodyPr anchor="b">
            <a:normAutofit fontScale="90000"/>
          </a:bodyPr>
          <a:lstStyle/>
          <a:p>
            <a:pPr algn="ctr"/>
            <a:r>
              <a:rPr lang="en-US" dirty="0">
                <a:latin typeface="Century Gothic" panose="020B0502020202020204" pitchFamily="34" charset="0"/>
              </a:rPr>
              <a:t>Week beginning : 3</a:t>
            </a:r>
            <a:r>
              <a:rPr lang="en-US" baseline="30000" dirty="0">
                <a:latin typeface="Century Gothic" panose="020B0502020202020204" pitchFamily="34" charset="0"/>
              </a:rPr>
              <a:t>rd</a:t>
            </a:r>
            <a:r>
              <a:rPr lang="en-US" dirty="0">
                <a:latin typeface="Century Gothic" panose="020B0502020202020204" pitchFamily="34" charset="0"/>
              </a:rPr>
              <a:t> October 2022</a:t>
            </a:r>
            <a:br>
              <a:rPr lang="en-US" dirty="0">
                <a:latin typeface="Century Gothic" panose="020B0502020202020204" pitchFamily="34" charset="0"/>
              </a:rPr>
            </a:br>
            <a:r>
              <a:rPr lang="en-US" dirty="0">
                <a:latin typeface="Century Gothic" panose="020B0502020202020204" pitchFamily="34" charset="0"/>
              </a:rPr>
              <a:t>Lost and Found by Oliver Jeffers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410F75C3-E81A-2FA3-9573-A94AC896FF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24770" y="4588520"/>
            <a:ext cx="4389120" cy="997994"/>
          </a:xfrm>
        </p:spPr>
        <p:txBody>
          <a:bodyPr>
            <a:normAutofit/>
          </a:bodyPr>
          <a:lstStyle/>
          <a:p>
            <a:pPr algn="ctr"/>
            <a:r>
              <a:rPr lang="en-US" sz="2800" dirty="0">
                <a:solidFill>
                  <a:schemeClr val="tx2"/>
                </a:solidFill>
                <a:latin typeface="Century Gothic" panose="020B0502020202020204" pitchFamily="34" charset="0"/>
              </a:rPr>
              <a:t>When you cannot find something or someone.</a:t>
            </a:r>
          </a:p>
        </p:txBody>
      </p:sp>
      <p:sp>
        <p:nvSpPr>
          <p:cNvPr id="15" name="Text Placeholder 4">
            <a:extLst>
              <a:ext uri="{FF2B5EF4-FFF2-40B4-BE49-F238E27FC236}">
                <a16:creationId xmlns:a16="http://schemas.microsoft.com/office/drawing/2014/main" id="{52B72CA7-25DE-672E-8B47-B55B49B0C8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79465" y="4689583"/>
            <a:ext cx="4389120" cy="795867"/>
          </a:xfrm>
        </p:spPr>
        <p:txBody>
          <a:bodyPr>
            <a:noAutofit/>
          </a:bodyPr>
          <a:lstStyle/>
          <a:p>
            <a:pPr algn="ctr"/>
            <a:r>
              <a:rPr lang="en-US" sz="2800" dirty="0">
                <a:solidFill>
                  <a:schemeClr val="tx2"/>
                </a:solidFill>
                <a:latin typeface="Century Gothic" panose="020B0502020202020204" pitchFamily="34" charset="0"/>
              </a:rPr>
              <a:t>When you see what you have been looking for.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D3DC663-52F8-40D6-2A9E-3FE8C0872E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5008" y="1388341"/>
            <a:ext cx="2814277" cy="319037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39DFD47-B82E-8CE5-4B9E-0DBE9ED511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2717" y="1412776"/>
            <a:ext cx="2814275" cy="319630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EBB4577-7881-1C43-7DBE-F312D2AC63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547" y="188640"/>
            <a:ext cx="1355027" cy="1411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853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86392" cy="615602"/>
          </a:xfrm>
        </p:spPr>
        <p:txBody>
          <a:bodyPr anchor="b">
            <a:normAutofit fontScale="90000"/>
          </a:bodyPr>
          <a:lstStyle/>
          <a:p>
            <a:pPr algn="ctr"/>
            <a:r>
              <a:rPr lang="en-US" dirty="0">
                <a:latin typeface="Century Gothic" panose="020B0502020202020204" pitchFamily="34" charset="0"/>
              </a:rPr>
              <a:t>Week beginning : 10th October 2022</a:t>
            </a:r>
            <a:br>
              <a:rPr lang="en-US" dirty="0">
                <a:latin typeface="Century Gothic" panose="020B0502020202020204" pitchFamily="34" charset="0"/>
              </a:rPr>
            </a:br>
            <a:r>
              <a:rPr lang="en-US" dirty="0">
                <a:latin typeface="Century Gothic" panose="020B0502020202020204" pitchFamily="34" charset="0"/>
              </a:rPr>
              <a:t>Giraffes can’t Dance by Giles </a:t>
            </a:r>
            <a:r>
              <a:rPr lang="en-US" dirty="0" err="1">
                <a:latin typeface="Century Gothic" panose="020B0502020202020204" pitchFamily="34" charset="0"/>
              </a:rPr>
              <a:t>Andreae</a:t>
            </a:r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410F75C3-E81A-2FA3-9573-A94AC896FF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24770" y="4588520"/>
            <a:ext cx="4389120" cy="997994"/>
          </a:xfrm>
        </p:spPr>
        <p:txBody>
          <a:bodyPr>
            <a:normAutofit fontScale="92500"/>
          </a:bodyPr>
          <a:lstStyle/>
          <a:p>
            <a:pPr algn="ctr"/>
            <a:r>
              <a:rPr lang="en-US" sz="2800" dirty="0">
                <a:solidFill>
                  <a:schemeClr val="tx2"/>
                </a:solidFill>
                <a:latin typeface="Century Gothic" panose="020B0502020202020204" pitchFamily="34" charset="0"/>
              </a:rPr>
              <a:t>When you find something a bit tricky to do.</a:t>
            </a:r>
          </a:p>
        </p:txBody>
      </p:sp>
      <p:sp>
        <p:nvSpPr>
          <p:cNvPr id="15" name="Text Placeholder 4">
            <a:extLst>
              <a:ext uri="{FF2B5EF4-FFF2-40B4-BE49-F238E27FC236}">
                <a16:creationId xmlns:a16="http://schemas.microsoft.com/office/drawing/2014/main" id="{52B72CA7-25DE-672E-8B47-B55B49B0C8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79465" y="4689583"/>
            <a:ext cx="4389120" cy="795867"/>
          </a:xfrm>
        </p:spPr>
        <p:txBody>
          <a:bodyPr>
            <a:noAutofit/>
          </a:bodyPr>
          <a:lstStyle/>
          <a:p>
            <a:pPr algn="ctr"/>
            <a:r>
              <a:rPr lang="en-US" sz="2800" dirty="0">
                <a:solidFill>
                  <a:schemeClr val="tx2"/>
                </a:solidFill>
                <a:latin typeface="Century Gothic" panose="020B0502020202020204" pitchFamily="34" charset="0"/>
              </a:rPr>
              <a:t>When really like something or someone.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9AE0229-3D0C-0279-7B8B-494E480A97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5008" y="1412776"/>
            <a:ext cx="2815741" cy="317574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05359DF-A551-4B02-DA68-BFCA65ACAC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1253" y="1443540"/>
            <a:ext cx="2821422" cy="314498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3106D9C-AE5D-7462-727F-A35C51B2D6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153" y="188640"/>
            <a:ext cx="1260940" cy="1584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131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86392" cy="615602"/>
          </a:xfrm>
        </p:spPr>
        <p:txBody>
          <a:bodyPr anchor="b">
            <a:normAutofit fontScale="90000"/>
          </a:bodyPr>
          <a:lstStyle/>
          <a:p>
            <a:pPr algn="ctr"/>
            <a:r>
              <a:rPr lang="en-US" dirty="0">
                <a:latin typeface="Century Gothic" panose="020B0502020202020204" pitchFamily="34" charset="0"/>
              </a:rPr>
              <a:t>Week beginning : 17th October 2022</a:t>
            </a:r>
            <a:br>
              <a:rPr lang="en-US" dirty="0">
                <a:latin typeface="Century Gothic" panose="020B0502020202020204" pitchFamily="34" charset="0"/>
              </a:rPr>
            </a:br>
            <a:r>
              <a:rPr lang="en-US" dirty="0">
                <a:latin typeface="Century Gothic" panose="020B0502020202020204" pitchFamily="34" charset="0"/>
              </a:rPr>
              <a:t>The Abilities in Me – Speech Delay by Gemma Keir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410F75C3-E81A-2FA3-9573-A94AC896FF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24770" y="4588520"/>
            <a:ext cx="4389120" cy="997994"/>
          </a:xfrm>
        </p:spPr>
        <p:txBody>
          <a:bodyPr>
            <a:normAutofit/>
          </a:bodyPr>
          <a:lstStyle/>
          <a:p>
            <a:pPr algn="ctr"/>
            <a:r>
              <a:rPr lang="en-US" sz="2800" dirty="0">
                <a:solidFill>
                  <a:schemeClr val="tx2"/>
                </a:solidFill>
                <a:latin typeface="Century Gothic" panose="020B0502020202020204" pitchFamily="34" charset="0"/>
              </a:rPr>
              <a:t>When something is late, or you must wait. </a:t>
            </a:r>
          </a:p>
        </p:txBody>
      </p:sp>
      <p:sp>
        <p:nvSpPr>
          <p:cNvPr id="15" name="Text Placeholder 4">
            <a:extLst>
              <a:ext uri="{FF2B5EF4-FFF2-40B4-BE49-F238E27FC236}">
                <a16:creationId xmlns:a16="http://schemas.microsoft.com/office/drawing/2014/main" id="{52B72CA7-25DE-672E-8B47-B55B49B0C8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79465" y="4689583"/>
            <a:ext cx="4389120" cy="795867"/>
          </a:xfrm>
        </p:spPr>
        <p:txBody>
          <a:bodyPr>
            <a:noAutofit/>
          </a:bodyPr>
          <a:lstStyle/>
          <a:p>
            <a:pPr algn="ctr"/>
            <a:r>
              <a:rPr lang="en-US" sz="2800" dirty="0">
                <a:solidFill>
                  <a:schemeClr val="tx2"/>
                </a:solidFill>
                <a:latin typeface="Century Gothic" panose="020B0502020202020204" pitchFamily="34" charset="0"/>
              </a:rPr>
              <a:t>To not get cross when something is late.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7A9E3D7-85C8-940C-964E-D5E84D5337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7595" y="1448429"/>
            <a:ext cx="2809555" cy="314009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3B6B123-2F51-FDB4-CB68-D563C62DAF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9485" y="1448429"/>
            <a:ext cx="2849080" cy="324115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194CC68-4ED5-9320-44E7-769ED28BE2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344" y="188640"/>
            <a:ext cx="1417571" cy="1437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533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7608" y="2132856"/>
            <a:ext cx="7315200" cy="1828800"/>
          </a:xfrm>
        </p:spPr>
        <p:txBody>
          <a:bodyPr>
            <a:normAutofit/>
          </a:bodyPr>
          <a:lstStyle/>
          <a:p>
            <a:pPr algn="ctr"/>
            <a:r>
              <a:rPr lang="en-US" sz="7200" dirty="0">
                <a:solidFill>
                  <a:schemeClr val="accent5"/>
                </a:solidFill>
                <a:latin typeface="Century Gothic" panose="020B0502020202020204" pitchFamily="34" charset="0"/>
              </a:rPr>
              <a:t>Autumn 2</a:t>
            </a:r>
            <a:endParaRPr lang="en-US" sz="72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8180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86392" cy="615602"/>
          </a:xfrm>
        </p:spPr>
        <p:txBody>
          <a:bodyPr anchor="b">
            <a:normAutofit fontScale="90000"/>
          </a:bodyPr>
          <a:lstStyle/>
          <a:p>
            <a:pPr algn="ctr"/>
            <a:r>
              <a:rPr lang="en-US" dirty="0">
                <a:latin typeface="Century Gothic" panose="020B0502020202020204" pitchFamily="34" charset="0"/>
              </a:rPr>
              <a:t>Week beginning : 31st October 2022</a:t>
            </a:r>
            <a:br>
              <a:rPr lang="en-US" dirty="0">
                <a:latin typeface="Century Gothic" panose="020B0502020202020204" pitchFamily="34" charset="0"/>
              </a:rPr>
            </a:br>
            <a:r>
              <a:rPr lang="en-US" dirty="0">
                <a:latin typeface="Century Gothic" panose="020B0502020202020204" pitchFamily="34" charset="0"/>
              </a:rPr>
              <a:t>Diwali Story by Jessica </a:t>
            </a:r>
            <a:r>
              <a:rPr lang="en-US" dirty="0" err="1">
                <a:latin typeface="Century Gothic" panose="020B0502020202020204" pitchFamily="34" charset="0"/>
              </a:rPr>
              <a:t>Souhami</a:t>
            </a:r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410F75C3-E81A-2FA3-9573-A94AC896FF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24770" y="4588520"/>
            <a:ext cx="4389120" cy="997994"/>
          </a:xfrm>
        </p:spPr>
        <p:txBody>
          <a:bodyPr>
            <a:normAutofit/>
          </a:bodyPr>
          <a:lstStyle/>
          <a:p>
            <a:pPr algn="ctr"/>
            <a:r>
              <a:rPr lang="en-US" sz="2800" dirty="0">
                <a:solidFill>
                  <a:schemeClr val="tx2"/>
                </a:solidFill>
                <a:latin typeface="Century Gothic" panose="020B0502020202020204" pitchFamily="34" charset="0"/>
              </a:rPr>
              <a:t>The Hindu festival of Lights. </a:t>
            </a:r>
          </a:p>
        </p:txBody>
      </p:sp>
      <p:sp>
        <p:nvSpPr>
          <p:cNvPr id="15" name="Text Placeholder 4">
            <a:extLst>
              <a:ext uri="{FF2B5EF4-FFF2-40B4-BE49-F238E27FC236}">
                <a16:creationId xmlns:a16="http://schemas.microsoft.com/office/drawing/2014/main" id="{52B72CA7-25DE-672E-8B47-B55B49B0C8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79465" y="4689583"/>
            <a:ext cx="4389120" cy="795867"/>
          </a:xfrm>
        </p:spPr>
        <p:txBody>
          <a:bodyPr>
            <a:noAutofit/>
          </a:bodyPr>
          <a:lstStyle/>
          <a:p>
            <a:pPr algn="ctr"/>
            <a:r>
              <a:rPr lang="en-US" sz="2800" dirty="0">
                <a:solidFill>
                  <a:schemeClr val="tx2"/>
                </a:solidFill>
                <a:latin typeface="Century Gothic" panose="020B0502020202020204" pitchFamily="34" charset="0"/>
              </a:rPr>
              <a:t>A piece of land surrounded by water.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EF27E30-2FA7-185E-20A3-AD13B11B02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9248" y="1460302"/>
            <a:ext cx="2895785" cy="324115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CACC8F2-39F0-521E-6F53-7A7529349E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2090" y="1479247"/>
            <a:ext cx="2855935" cy="3241154"/>
          </a:xfrm>
          <a:prstGeom prst="rect">
            <a:avLst/>
          </a:prstGeom>
        </p:spPr>
      </p:pic>
      <p:pic>
        <p:nvPicPr>
          <p:cNvPr id="1026" name="Picture 2" descr="Rama and the Demon King: An Ancient Tale from India | Asia Society">
            <a:extLst>
              <a:ext uri="{FF2B5EF4-FFF2-40B4-BE49-F238E27FC236}">
                <a16:creationId xmlns:a16="http://schemas.microsoft.com/office/drawing/2014/main" id="{CA27EF11-DF76-905D-5A4D-CF4BDA3696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52" y="239370"/>
            <a:ext cx="1825657" cy="1220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5824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86392" cy="615602"/>
          </a:xfrm>
        </p:spPr>
        <p:txBody>
          <a:bodyPr anchor="b">
            <a:normAutofit fontScale="90000"/>
          </a:bodyPr>
          <a:lstStyle/>
          <a:p>
            <a:pPr algn="ctr"/>
            <a:r>
              <a:rPr lang="en-US" dirty="0">
                <a:latin typeface="Century Gothic" panose="020B0502020202020204" pitchFamily="34" charset="0"/>
              </a:rPr>
              <a:t>Week beginning : 7</a:t>
            </a:r>
            <a:r>
              <a:rPr lang="en-US" baseline="30000" dirty="0">
                <a:latin typeface="Century Gothic" panose="020B0502020202020204" pitchFamily="34" charset="0"/>
              </a:rPr>
              <a:t>th</a:t>
            </a:r>
            <a:r>
              <a:rPr lang="en-US" dirty="0">
                <a:latin typeface="Century Gothic" panose="020B0502020202020204" pitchFamily="34" charset="0"/>
              </a:rPr>
              <a:t> November 2022</a:t>
            </a:r>
            <a:br>
              <a:rPr lang="en-US" dirty="0">
                <a:latin typeface="Century Gothic" panose="020B0502020202020204" pitchFamily="34" charset="0"/>
              </a:rPr>
            </a:br>
            <a:r>
              <a:rPr lang="en-US" dirty="0">
                <a:latin typeface="Century Gothic" panose="020B0502020202020204" pitchFamily="34" charset="0"/>
              </a:rPr>
              <a:t>Room on the Broom by Julia Donaldson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410F75C3-E81A-2FA3-9573-A94AC896FF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24770" y="4588520"/>
            <a:ext cx="4389120" cy="997994"/>
          </a:xfrm>
        </p:spPr>
        <p:txBody>
          <a:bodyPr>
            <a:normAutofit/>
          </a:bodyPr>
          <a:lstStyle/>
          <a:p>
            <a:pPr algn="ctr"/>
            <a:r>
              <a:rPr lang="en-US" sz="2800" dirty="0">
                <a:solidFill>
                  <a:schemeClr val="tx2"/>
                </a:solidFill>
                <a:latin typeface="Century Gothic" panose="020B0502020202020204" pitchFamily="34" charset="0"/>
              </a:rPr>
              <a:t>The noise a frog or toad makes.</a:t>
            </a:r>
          </a:p>
        </p:txBody>
      </p:sp>
      <p:sp>
        <p:nvSpPr>
          <p:cNvPr id="15" name="Text Placeholder 4">
            <a:extLst>
              <a:ext uri="{FF2B5EF4-FFF2-40B4-BE49-F238E27FC236}">
                <a16:creationId xmlns:a16="http://schemas.microsoft.com/office/drawing/2014/main" id="{52B72CA7-25DE-672E-8B47-B55B49B0C8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79465" y="4689583"/>
            <a:ext cx="4389120" cy="795867"/>
          </a:xfrm>
        </p:spPr>
        <p:txBody>
          <a:bodyPr>
            <a:noAutofit/>
          </a:bodyPr>
          <a:lstStyle/>
          <a:p>
            <a:pPr algn="ctr"/>
            <a:r>
              <a:rPr lang="en-US" sz="2800" dirty="0">
                <a:solidFill>
                  <a:schemeClr val="tx2"/>
                </a:solidFill>
                <a:latin typeface="Century Gothic" panose="020B0502020202020204" pitchFamily="34" charset="0"/>
              </a:rPr>
              <a:t>When you are kind to others.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280D67D-004E-397F-57B3-189EAA4A0A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9248" y="1479246"/>
            <a:ext cx="2895785" cy="323646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4A8BA46-2328-2815-7993-7F5852B41F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2090" y="1479245"/>
            <a:ext cx="2895785" cy="327924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EE5511B-9010-B5F7-4380-DBA2A61BAF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240" y="195862"/>
            <a:ext cx="1716769" cy="1569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675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86392" cy="615602"/>
          </a:xfrm>
        </p:spPr>
        <p:txBody>
          <a:bodyPr anchor="b">
            <a:normAutofit fontScale="90000"/>
          </a:bodyPr>
          <a:lstStyle/>
          <a:p>
            <a:pPr algn="ctr"/>
            <a:r>
              <a:rPr lang="en-US" dirty="0">
                <a:latin typeface="Century Gothic" panose="020B0502020202020204" pitchFamily="34" charset="0"/>
              </a:rPr>
              <a:t>Week beginning : 21st November 2022</a:t>
            </a:r>
            <a:br>
              <a:rPr lang="en-US" dirty="0">
                <a:latin typeface="Century Gothic" panose="020B0502020202020204" pitchFamily="34" charset="0"/>
              </a:rPr>
            </a:br>
            <a:r>
              <a:rPr lang="en-US" dirty="0">
                <a:latin typeface="Century Gothic" panose="020B0502020202020204" pitchFamily="34" charset="0"/>
              </a:rPr>
              <a:t>Owl Babies by Martin Waddell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410F75C3-E81A-2FA3-9573-A94AC896FF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24770" y="4588520"/>
            <a:ext cx="4389120" cy="997994"/>
          </a:xfrm>
        </p:spPr>
        <p:txBody>
          <a:bodyPr>
            <a:normAutofit/>
          </a:bodyPr>
          <a:lstStyle/>
          <a:p>
            <a:pPr algn="ctr"/>
            <a:r>
              <a:rPr lang="en-US" sz="2800" dirty="0">
                <a:solidFill>
                  <a:schemeClr val="tx2"/>
                </a:solidFill>
                <a:latin typeface="Century Gothic" panose="020B0502020202020204" pitchFamily="34" charset="0"/>
              </a:rPr>
              <a:t>A small woody shoot growing from a branch.</a:t>
            </a:r>
          </a:p>
        </p:txBody>
      </p:sp>
      <p:sp>
        <p:nvSpPr>
          <p:cNvPr id="15" name="Text Placeholder 4">
            <a:extLst>
              <a:ext uri="{FF2B5EF4-FFF2-40B4-BE49-F238E27FC236}">
                <a16:creationId xmlns:a16="http://schemas.microsoft.com/office/drawing/2014/main" id="{52B72CA7-25DE-672E-8B47-B55B49B0C8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79465" y="4689583"/>
            <a:ext cx="4389120" cy="795867"/>
          </a:xfrm>
        </p:spPr>
        <p:txBody>
          <a:bodyPr>
            <a:noAutofit/>
          </a:bodyPr>
          <a:lstStyle/>
          <a:p>
            <a:pPr algn="ctr"/>
            <a:r>
              <a:rPr lang="en-US" sz="2800" dirty="0">
                <a:solidFill>
                  <a:schemeClr val="tx2"/>
                </a:solidFill>
                <a:latin typeface="Century Gothic" panose="020B0502020202020204" pitchFamily="34" charset="0"/>
              </a:rPr>
              <a:t>Not making a sound or a noise.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A54A707-B643-06C5-B96B-BCC72B7875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9247" y="1479244"/>
            <a:ext cx="2820663" cy="323470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16D63EC-0C97-7B55-ABCF-1FBCD263C1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2124" y="1463175"/>
            <a:ext cx="2820663" cy="317324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871B925-D746-2A5F-10C2-C75B85563E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758" y="168247"/>
            <a:ext cx="1513538" cy="1310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8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86392" cy="615602"/>
          </a:xfrm>
        </p:spPr>
        <p:txBody>
          <a:bodyPr anchor="b">
            <a:normAutofit fontScale="90000"/>
          </a:bodyPr>
          <a:lstStyle/>
          <a:p>
            <a:pPr algn="ctr"/>
            <a:r>
              <a:rPr lang="en-US" dirty="0">
                <a:latin typeface="Century Gothic" panose="020B0502020202020204" pitchFamily="34" charset="0"/>
              </a:rPr>
              <a:t>Week beginning : 21st November 2022</a:t>
            </a:r>
            <a:br>
              <a:rPr lang="en-US" dirty="0">
                <a:latin typeface="Century Gothic" panose="020B0502020202020204" pitchFamily="34" charset="0"/>
              </a:rPr>
            </a:br>
            <a:r>
              <a:rPr lang="en-US" dirty="0">
                <a:latin typeface="Century Gothic" panose="020B0502020202020204" pitchFamily="34" charset="0"/>
              </a:rPr>
              <a:t>The King of the Tiny Things by Jeanne Willis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410F75C3-E81A-2FA3-9573-A94AC896FF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24770" y="4588520"/>
            <a:ext cx="4389120" cy="997994"/>
          </a:xfrm>
        </p:spPr>
        <p:txBody>
          <a:bodyPr>
            <a:normAutofit fontScale="92500"/>
          </a:bodyPr>
          <a:lstStyle/>
          <a:p>
            <a:pPr algn="ctr"/>
            <a:r>
              <a:rPr lang="en-US" sz="2800" dirty="0">
                <a:solidFill>
                  <a:schemeClr val="tx2"/>
                </a:solidFill>
                <a:latin typeface="Century Gothic" panose="020B0502020202020204" pitchFamily="34" charset="0"/>
              </a:rPr>
              <a:t>A dark area on an object where light is blocked.</a:t>
            </a:r>
          </a:p>
        </p:txBody>
      </p:sp>
      <p:sp>
        <p:nvSpPr>
          <p:cNvPr id="15" name="Text Placeholder 4">
            <a:extLst>
              <a:ext uri="{FF2B5EF4-FFF2-40B4-BE49-F238E27FC236}">
                <a16:creationId xmlns:a16="http://schemas.microsoft.com/office/drawing/2014/main" id="{52B72CA7-25DE-672E-8B47-B55B49B0C8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79465" y="4689583"/>
            <a:ext cx="4389120" cy="795867"/>
          </a:xfrm>
        </p:spPr>
        <p:txBody>
          <a:bodyPr>
            <a:noAutofit/>
          </a:bodyPr>
          <a:lstStyle/>
          <a:p>
            <a:pPr algn="ctr"/>
            <a:r>
              <a:rPr lang="en-US" sz="2800" dirty="0">
                <a:solidFill>
                  <a:schemeClr val="tx2"/>
                </a:solidFill>
                <a:latin typeface="Century Gothic" panose="020B0502020202020204" pitchFamily="34" charset="0"/>
              </a:rPr>
              <a:t>Something giving out a lot of light. 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E9F1F54-EDD1-22F0-3F8D-68467D6191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8999" y="1490221"/>
            <a:ext cx="2820662" cy="319936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E6EC82B-56C7-2741-6DA1-4254D48D62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9894" y="1476698"/>
            <a:ext cx="2823107" cy="322640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CC2DCF1-65FB-7E52-E93C-19A007AAE5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344" y="231779"/>
            <a:ext cx="1661843" cy="1397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006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86392" cy="615602"/>
          </a:xfrm>
        </p:spPr>
        <p:txBody>
          <a:bodyPr anchor="b">
            <a:normAutofit fontScale="90000"/>
          </a:bodyPr>
          <a:lstStyle/>
          <a:p>
            <a:pPr algn="ctr"/>
            <a:r>
              <a:rPr lang="en-US" dirty="0">
                <a:latin typeface="Century Gothic" panose="020B0502020202020204" pitchFamily="34" charset="0"/>
              </a:rPr>
              <a:t>Week beginning : 28th November 2022</a:t>
            </a:r>
            <a:br>
              <a:rPr lang="en-US" dirty="0">
                <a:latin typeface="Century Gothic" panose="020B0502020202020204" pitchFamily="34" charset="0"/>
              </a:rPr>
            </a:br>
            <a:r>
              <a:rPr lang="en-US" dirty="0">
                <a:latin typeface="Century Gothic" panose="020B0502020202020204" pitchFamily="34" charset="0"/>
              </a:rPr>
              <a:t>I am Stronger than Anxiety by Elizabeth Cole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410F75C3-E81A-2FA3-9573-A94AC896FF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24770" y="4588520"/>
            <a:ext cx="4389120" cy="997994"/>
          </a:xfrm>
        </p:spPr>
        <p:txBody>
          <a:bodyPr>
            <a:normAutofit/>
          </a:bodyPr>
          <a:lstStyle/>
          <a:p>
            <a:pPr algn="ctr"/>
            <a:r>
              <a:rPr lang="en-US" sz="2800" dirty="0">
                <a:solidFill>
                  <a:schemeClr val="tx2"/>
                </a:solidFill>
                <a:latin typeface="Century Gothic" panose="020B0502020202020204" pitchFamily="34" charset="0"/>
              </a:rPr>
              <a:t>When you feel worried about something.</a:t>
            </a:r>
          </a:p>
        </p:txBody>
      </p:sp>
      <p:sp>
        <p:nvSpPr>
          <p:cNvPr id="15" name="Text Placeholder 4">
            <a:extLst>
              <a:ext uri="{FF2B5EF4-FFF2-40B4-BE49-F238E27FC236}">
                <a16:creationId xmlns:a16="http://schemas.microsoft.com/office/drawing/2014/main" id="{52B72CA7-25DE-672E-8B47-B55B49B0C8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79465" y="4689583"/>
            <a:ext cx="4389120" cy="795867"/>
          </a:xfrm>
        </p:spPr>
        <p:txBody>
          <a:bodyPr>
            <a:noAutofit/>
          </a:bodyPr>
          <a:lstStyle/>
          <a:p>
            <a:pPr algn="ctr"/>
            <a:r>
              <a:rPr lang="en-US" sz="2800" dirty="0">
                <a:solidFill>
                  <a:schemeClr val="tx2"/>
                </a:solidFill>
                <a:latin typeface="Century Gothic" panose="020B0502020202020204" pitchFamily="34" charset="0"/>
              </a:rPr>
              <a:t>To become less worried or anxious.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F41E0A8-8800-0963-C7F4-CE91695C12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8997" y="1474171"/>
            <a:ext cx="2778891" cy="324636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DDE4E4D-EF95-CD86-53C1-643FD22EEA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9898" y="1474173"/>
            <a:ext cx="2903254" cy="324636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78F9E49-4E81-76D1-2BC6-F7ACF03602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837" y="210587"/>
            <a:ext cx="1526150" cy="1540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738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86392" cy="615602"/>
          </a:xfrm>
        </p:spPr>
        <p:txBody>
          <a:bodyPr anchor="b">
            <a:normAutofit fontScale="90000"/>
          </a:bodyPr>
          <a:lstStyle/>
          <a:p>
            <a:pPr algn="ctr"/>
            <a:r>
              <a:rPr lang="en-US" dirty="0">
                <a:latin typeface="Century Gothic" panose="020B0502020202020204" pitchFamily="34" charset="0"/>
              </a:rPr>
              <a:t>Week beginning: 5</a:t>
            </a:r>
            <a:r>
              <a:rPr lang="en-US" baseline="30000" dirty="0">
                <a:latin typeface="Century Gothic" panose="020B0502020202020204" pitchFamily="34" charset="0"/>
              </a:rPr>
              <a:t>th</a:t>
            </a:r>
            <a:r>
              <a:rPr lang="en-US" dirty="0">
                <a:latin typeface="Century Gothic" panose="020B0502020202020204" pitchFamily="34" charset="0"/>
              </a:rPr>
              <a:t> December 2022</a:t>
            </a:r>
            <a:br>
              <a:rPr lang="en-US" dirty="0">
                <a:latin typeface="Century Gothic" panose="020B0502020202020204" pitchFamily="34" charset="0"/>
              </a:rPr>
            </a:br>
            <a:r>
              <a:rPr lang="en-US" dirty="0">
                <a:latin typeface="Century Gothic" panose="020B0502020202020204" pitchFamily="34" charset="0"/>
              </a:rPr>
              <a:t>The Nativity – by Felicity Brooks and Jo Litchfield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410F75C3-E81A-2FA3-9573-A94AC896FF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24770" y="4588520"/>
            <a:ext cx="4389120" cy="997994"/>
          </a:xfrm>
        </p:spPr>
        <p:txBody>
          <a:bodyPr>
            <a:normAutofit fontScale="92500"/>
          </a:bodyPr>
          <a:lstStyle/>
          <a:p>
            <a:pPr algn="ctr"/>
            <a:r>
              <a:rPr lang="en-US" sz="2800" dirty="0">
                <a:solidFill>
                  <a:schemeClr val="tx2"/>
                </a:solidFill>
                <a:latin typeface="Century Gothic" panose="020B0502020202020204" pitchFamily="34" charset="0"/>
              </a:rPr>
              <a:t>A building where you keep horses and animals.</a:t>
            </a:r>
          </a:p>
        </p:txBody>
      </p:sp>
      <p:sp>
        <p:nvSpPr>
          <p:cNvPr id="15" name="Text Placeholder 4">
            <a:extLst>
              <a:ext uri="{FF2B5EF4-FFF2-40B4-BE49-F238E27FC236}">
                <a16:creationId xmlns:a16="http://schemas.microsoft.com/office/drawing/2014/main" id="{52B72CA7-25DE-672E-8B47-B55B49B0C8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79465" y="4689583"/>
            <a:ext cx="4389120" cy="795867"/>
          </a:xfrm>
        </p:spPr>
        <p:txBody>
          <a:bodyPr>
            <a:noAutofit/>
          </a:bodyPr>
          <a:lstStyle/>
          <a:p>
            <a:pPr algn="ctr"/>
            <a:r>
              <a:rPr lang="en-US" sz="2800" dirty="0">
                <a:solidFill>
                  <a:schemeClr val="tx2"/>
                </a:solidFill>
                <a:latin typeface="Century Gothic" panose="020B0502020202020204" pitchFamily="34" charset="0"/>
              </a:rPr>
              <a:t>A person who looks after sheep.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59109F0-64E3-9E60-CBD8-CA862277DD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1759" y="1490221"/>
            <a:ext cx="2861218" cy="319936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7B36E7F-ED35-5F0C-5811-1ABD990F7B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7914" y="1490221"/>
            <a:ext cx="2832222" cy="3199362"/>
          </a:xfrm>
          <a:prstGeom prst="rect">
            <a:avLst/>
          </a:prstGeom>
        </p:spPr>
      </p:pic>
      <p:pic>
        <p:nvPicPr>
          <p:cNvPr id="1026" name="Picture 2" descr="Usborne Lift the Flap Nativity Book">
            <a:extLst>
              <a:ext uri="{FF2B5EF4-FFF2-40B4-BE49-F238E27FC236}">
                <a16:creationId xmlns:a16="http://schemas.microsoft.com/office/drawing/2014/main" id="{D9F20E39-B025-EBA1-031C-4298964B3C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182" y="116632"/>
            <a:ext cx="1463664" cy="1571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5500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Children Friends 16x9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choolyard kids education presentation, album (widescreen).potx" id="{B61009BD-7448-452D-9EB3-A92629EDAAF7}" vid="{D5A61431-CA5A-45CA-9A81-30AAFC8F1B2C}"/>
    </a:ext>
  </a:extLst>
</a:theme>
</file>

<file path=ppt/theme/theme2.xml><?xml version="1.0" encoding="utf-8"?>
<a:theme xmlns:a="http://schemas.openxmlformats.org/drawingml/2006/main" name="Office Theme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3F7D94069FF64A86F7DFF56D60E3BE" ma:contentTypeVersion="6" ma:contentTypeDescription="Create a new document." ma:contentTypeScope="" ma:versionID="c32302c77d4085ecf495bdddb7f5e889">
  <xsd:schema xmlns:xsd="http://www.w3.org/2001/XMLSchema" xmlns:xs="http://www.w3.org/2001/XMLSchema" xmlns:p="http://schemas.microsoft.com/office/2006/metadata/properties" xmlns:ns2="a4f35948-e619-41b3-aa29-22878b09cfd2" xmlns:ns3="40262f94-9f35-4ac3-9a90-690165a166b7" targetNamespace="http://schemas.microsoft.com/office/2006/metadata/properties" ma:root="true" ma:fieldsID="4ab5ae46be95f9d0be6107e8200be7a2" ns2:_="" ns3:_="">
    <xsd:import namespace="a4f35948-e619-41b3-aa29-22878b09cfd2"/>
    <xsd:import namespace="40262f94-9f35-4ac3-9a90-690165a166b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VSO_x0020_item_x0020_id" minOccurs="0"/>
                <xsd:element ref="ns3:Item_x0020_Details" minOccurs="0"/>
                <xsd:element ref="ns3:Template_x0020_details" minOccurs="0"/>
                <xsd:element ref="ns3:Assetid_x0020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f35948-e619-41b3-aa29-22878b09c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62f94-9f35-4ac3-9a90-690165a166b7" elementFormDefault="qualified">
    <xsd:import namespace="http://schemas.microsoft.com/office/2006/documentManagement/types"/>
    <xsd:import namespace="http://schemas.microsoft.com/office/infopath/2007/PartnerControls"/>
    <xsd:element name="VSO_x0020_item_x0020_id" ma:index="10" nillable="true" ma:displayName="VSO item id" ma:description="Please add the bug number to refer to VSO items." ma:internalName="VSO_x0020_item_x0020_id">
      <xsd:simpleType>
        <xsd:restriction base="dms:Text">
          <xsd:maxLength value="255"/>
        </xsd:restriction>
      </xsd:simpleType>
    </xsd:element>
    <xsd:element name="Item_x0020_Details" ma:index="11" nillable="true" ma:displayName="Item Details" ma:internalName="Item_x0020_Details">
      <xsd:simpleType>
        <xsd:restriction base="dms:Note">
          <xsd:maxLength value="255"/>
        </xsd:restriction>
      </xsd:simpleType>
    </xsd:element>
    <xsd:element name="Template_x0020_details" ma:index="12" nillable="true" ma:displayName="Template details" ma:internalName="Template_x0020_details">
      <xsd:simpleType>
        <xsd:restriction base="dms:Text"/>
      </xsd:simpleType>
    </xsd:element>
    <xsd:element name="Assetid_x0020_" ma:index="13" nillable="true" ma:displayName="Assetid " ma:internalName="Assetid_x0020_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SO_x0020_item_x0020_id xmlns="40262f94-9f35-4ac3-9a90-690165a166b7" xsi:nil="true"/>
    <Assetid_x0020_ xmlns="40262f94-9f35-4ac3-9a90-690165a166b7" xsi:nil="true"/>
    <Item_x0020_Details xmlns="40262f94-9f35-4ac3-9a90-690165a166b7" xsi:nil="true"/>
    <Template_x0020_details xmlns="40262f94-9f35-4ac3-9a90-690165a166b7" xsi:nil="true"/>
  </documentManagement>
</p:properties>
</file>

<file path=customXml/itemProps1.xml><?xml version="1.0" encoding="utf-8"?>
<ds:datastoreItem xmlns:ds="http://schemas.openxmlformats.org/officeDocument/2006/customXml" ds:itemID="{9EDF6667-B669-49A4-BBE6-2132BA71C0C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A369AEE-D726-45B1-ACA9-0D6048C368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f35948-e619-41b3-aa29-22878b09cfd2"/>
    <ds:schemaRef ds:uri="40262f94-9f35-4ac3-9a90-690165a166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DA15C6C-6BB6-4DB6-B7D6-7F14EAB2CC5C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40262f94-9f35-4ac3-9a90-690165a166b7"/>
    <ds:schemaRef ds:uri="a4f35948-e619-41b3-aa29-22878b09cfd2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Schoolyard kids education presentation, album (widescreen)</Template>
  <TotalTime>128</TotalTime>
  <Words>390</Words>
  <Application>Microsoft Office PowerPoint</Application>
  <PresentationFormat>Widescreen</PresentationFormat>
  <Paragraphs>40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Century Gothic</vt:lpstr>
      <vt:lpstr>Times New Roman</vt:lpstr>
      <vt:lpstr>Children Friends 16x9</vt:lpstr>
      <vt:lpstr>St Paul’s Nursery School  Words of the Week 2022/23</vt:lpstr>
      <vt:lpstr>Autumn 1 </vt:lpstr>
      <vt:lpstr>Week beginning : 12th September 2022 A Squash and a squeeze by Julia Donaldson</vt:lpstr>
      <vt:lpstr>Week beginning : 19th September 2022 The Abilities in Me – Down’s Syndrome by Gemma Keir</vt:lpstr>
      <vt:lpstr>Week beginning : 26th September 2022 Handa’s Surprise by Eileen Browne</vt:lpstr>
      <vt:lpstr>Week beginning : 3rd October 2022 Lost and Found by Oliver Jeffers</vt:lpstr>
      <vt:lpstr>Week beginning : 10th October 2022 Giraffes can’t Dance by Giles Andreae</vt:lpstr>
      <vt:lpstr>Week beginning : 17th October 2022 The Abilities in Me – Speech Delay by Gemma Keir</vt:lpstr>
      <vt:lpstr>Autumn 2</vt:lpstr>
      <vt:lpstr>Week beginning : 31st October 2022 Diwali Story by Jessica Souhami</vt:lpstr>
      <vt:lpstr>Week beginning : 7th November 2022 Room on the Broom by Julia Donaldson</vt:lpstr>
      <vt:lpstr>Week beginning : 21st November 2022 Owl Babies by Martin Waddell</vt:lpstr>
      <vt:lpstr>Week beginning : 21st November 2022 The King of the Tiny Things by Jeanne Willis</vt:lpstr>
      <vt:lpstr>Week beginning : 28th November 2022 I am Stronger than Anxiety by Elizabeth Cole</vt:lpstr>
      <vt:lpstr>Week beginning: 5th December 2022 The Nativity – by Felicity Brooks and Jo Litchfield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 Paul’s Nursery School Words of the Week 2022/23</dc:title>
  <dc:creator>Office</dc:creator>
  <cp:keywords/>
  <cp:lastModifiedBy>Martin Cumming</cp:lastModifiedBy>
  <cp:revision>8</cp:revision>
  <cp:lastPrinted>2022-11-21T08:18:23Z</cp:lastPrinted>
  <dcterms:created xsi:type="dcterms:W3CDTF">2022-08-09T09:21:25Z</dcterms:created>
  <dcterms:modified xsi:type="dcterms:W3CDTF">2022-12-05T08:30:42Z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TC038961019991</vt:lpwstr>
  </property>
  <property fmtid="{D5CDD505-2E9C-101B-9397-08002B2CF9AE}" pid="3" name="ContentTypeId">
    <vt:lpwstr>0x010100AA3F7D94069FF64A86F7DFF56D60E3BE</vt:lpwstr>
  </property>
</Properties>
</file>