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75" r:id="rId5"/>
    <p:sldId id="276" r:id="rId6"/>
    <p:sldId id="266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44" d="100"/>
          <a:sy n="44" d="100"/>
        </p:scale>
        <p:origin x="86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5" d="100"/>
          <a:sy n="95" d="100"/>
        </p:scale>
        <p:origin x="35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91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004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3905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0331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3174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9274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700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225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2832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7024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47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0124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  <a:r>
              <a:rPr lang="en-US" baseline="0" dirty="0"/>
              <a:t> </a:t>
            </a:r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4C2EF-8A97-4DAF-B099-E567883644D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984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 descr="An empty placeholder to add an image. Click on the placeholder and select the image that you wish to add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3/29/2023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Words of the Week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entury Gothic" panose="020B0502020202020204" pitchFamily="34" charset="0"/>
              </a:rPr>
              <a:t>Spring Term 1</a:t>
            </a:r>
          </a:p>
        </p:txBody>
      </p:sp>
    </p:spTree>
    <p:extLst>
      <p:ext uri="{BB962C8B-B14F-4D97-AF65-F5344CB8AC3E}">
        <p14:creationId xmlns:p14="http://schemas.microsoft.com/office/powerpoint/2010/main" val="429334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Book of the Week </a:t>
            </a:r>
            <a:r>
              <a:rPr lang="en-US" dirty="0">
                <a:latin typeface="Century Gothic" panose="020B0502020202020204" pitchFamily="34" charset="0"/>
              </a:rPr>
              <a:t>– All Are Welcome by Alexandra Penfold and Suzanne Kaufman – 3</a:t>
            </a:r>
            <a:r>
              <a:rPr lang="en-US" baseline="30000" dirty="0">
                <a:latin typeface="Century Gothic" panose="020B0502020202020204" pitchFamily="34" charset="0"/>
              </a:rPr>
              <a:t>rd</a:t>
            </a:r>
            <a:r>
              <a:rPr lang="en-US" dirty="0">
                <a:latin typeface="Century Gothic" panose="020B0502020202020204" pitchFamily="34" charset="0"/>
              </a:rPr>
              <a:t> January 2023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6467E64-3107-2DCF-769B-6D3B169B4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508" y="1182624"/>
            <a:ext cx="3450212" cy="27899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07647EB-E70D-B929-7939-2E12FD109D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7024" y="1182624"/>
            <a:ext cx="3393788" cy="278998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1199456" y="3972609"/>
            <a:ext cx="3450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All different kinds and sorts of people.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2E57898-0902-B54C-E053-F6AD68F39C38}"/>
              </a:ext>
            </a:extLst>
          </p:cNvPr>
          <p:cNvSpPr txBox="1"/>
          <p:nvPr/>
        </p:nvSpPr>
        <p:spPr>
          <a:xfrm>
            <a:off x="5566714" y="3976192"/>
            <a:ext cx="3769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 natural skill or ability to do something. </a:t>
            </a:r>
          </a:p>
        </p:txBody>
      </p:sp>
      <p:pic>
        <p:nvPicPr>
          <p:cNvPr id="1026" name="Picture 2" descr="All Are Welcome">
            <a:extLst>
              <a:ext uri="{FF2B5EF4-FFF2-40B4-BE49-F238E27FC236}">
                <a16:creationId xmlns:a16="http://schemas.microsoft.com/office/drawing/2014/main" id="{735E0757-27F6-6406-606A-5713CDFA3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392" y="2934384"/>
            <a:ext cx="2133600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34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Book of the Week </a:t>
            </a:r>
            <a:r>
              <a:rPr lang="en-US" dirty="0">
                <a:latin typeface="Century Gothic" panose="020B0502020202020204" pitchFamily="34" charset="0"/>
              </a:rPr>
              <a:t>– The </a:t>
            </a:r>
            <a:r>
              <a:rPr lang="en-US" dirty="0" err="1">
                <a:latin typeface="Century Gothic" panose="020B0502020202020204" pitchFamily="34" charset="0"/>
              </a:rPr>
              <a:t>Colour</a:t>
            </a:r>
            <a:r>
              <a:rPr lang="en-US" dirty="0">
                <a:latin typeface="Century Gothic" panose="020B0502020202020204" pitchFamily="34" charset="0"/>
              </a:rPr>
              <a:t> Monster by Anna </a:t>
            </a:r>
            <a:r>
              <a:rPr lang="en-US" dirty="0" err="1">
                <a:latin typeface="Century Gothic" panose="020B0502020202020204" pitchFamily="34" charset="0"/>
              </a:rPr>
              <a:t>Llenas</a:t>
            </a:r>
            <a:r>
              <a:rPr lang="en-US" dirty="0">
                <a:latin typeface="Century Gothic" panose="020B0502020202020204" pitchFamily="34" charset="0"/>
              </a:rPr>
              <a:t> – 9</a:t>
            </a:r>
            <a:r>
              <a:rPr lang="en-US" baseline="30000" dirty="0">
                <a:latin typeface="Century Gothic" panose="020B0502020202020204" pitchFamily="34" charset="0"/>
              </a:rPr>
              <a:t>th</a:t>
            </a:r>
            <a:r>
              <a:rPr lang="en-US" dirty="0">
                <a:latin typeface="Century Gothic" panose="020B0502020202020204" pitchFamily="34" charset="0"/>
              </a:rPr>
              <a:t> January 2023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1199456" y="3972609"/>
            <a:ext cx="3450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 emotion that you feel inside you.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2E57898-0902-B54C-E053-F6AD68F39C38}"/>
              </a:ext>
            </a:extLst>
          </p:cNvPr>
          <p:cNvSpPr txBox="1"/>
          <p:nvPr/>
        </p:nvSpPr>
        <p:spPr>
          <a:xfrm>
            <a:off x="5120504" y="3884437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Not being able to understand or think clearly.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BFA55E2A-36A7-C25B-CDA7-1ADB6E46E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2684" y="2858955"/>
            <a:ext cx="2336360" cy="2327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16A700F-51CE-6DB5-77F7-FB12A7E4DD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9456" y="1182623"/>
            <a:ext cx="3393788" cy="278998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701F794-D8D0-B181-6C01-6F134EF8A8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862" y="1182623"/>
            <a:ext cx="3393788" cy="2810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44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632528" cy="6480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Book of the Week </a:t>
            </a:r>
            <a:r>
              <a:rPr lang="en-US" dirty="0">
                <a:latin typeface="Century Gothic" panose="020B0502020202020204" pitchFamily="34" charset="0"/>
              </a:rPr>
              <a:t>– </a:t>
            </a:r>
            <a:r>
              <a:rPr lang="en-US" b="1" dirty="0">
                <a:latin typeface="Century Gothic" panose="020B0502020202020204" pitchFamily="34" charset="0"/>
              </a:rPr>
              <a:t>Oliver’s Vegetables by Vivian French – 23rd January 2023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1199456" y="3972609"/>
            <a:ext cx="3450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 plant that is eaten as food.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2E57898-0902-B54C-E053-F6AD68F39C38}"/>
              </a:ext>
            </a:extLst>
          </p:cNvPr>
          <p:cNvSpPr txBox="1"/>
          <p:nvPr/>
        </p:nvSpPr>
        <p:spPr>
          <a:xfrm>
            <a:off x="5120504" y="3884437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When something tastes or smells really good.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0716A2-4F13-BDB8-D14D-ED13B52A4A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0077" y="3128002"/>
            <a:ext cx="2428875" cy="24669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FB1459F-98E6-9BF7-54F1-93E0B08C04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404" y="1182623"/>
            <a:ext cx="2432311" cy="272984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1BD100F-6170-638A-70A7-3570E9AC51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2364" y="1156795"/>
            <a:ext cx="2569970" cy="286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8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Book of the Week </a:t>
            </a:r>
            <a:r>
              <a:rPr lang="en-US" dirty="0">
                <a:latin typeface="Century Gothic" panose="020B0502020202020204" pitchFamily="34" charset="0"/>
              </a:rPr>
              <a:t>– </a:t>
            </a:r>
            <a:r>
              <a:rPr lang="en-US" b="1" dirty="0">
                <a:latin typeface="Century Gothic" panose="020B0502020202020204" pitchFamily="34" charset="0"/>
              </a:rPr>
              <a:t>Eat your greens Goldilocks by Steve Smallman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23</a:t>
            </a:r>
            <a:r>
              <a:rPr lang="en-US" b="1" baseline="30000" dirty="0">
                <a:latin typeface="Century Gothic" panose="020B0502020202020204" pitchFamily="34" charset="0"/>
              </a:rPr>
              <a:t>rd</a:t>
            </a:r>
            <a:r>
              <a:rPr lang="en-US" b="1" dirty="0">
                <a:latin typeface="Century Gothic" panose="020B0502020202020204" pitchFamily="34" charset="0"/>
              </a:rPr>
              <a:t> January 2023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767408" y="3972609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first meal of the day, eaten in the morning.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76DC03D5-A995-F67F-D917-F5E1219357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384" y="2735532"/>
            <a:ext cx="2462317" cy="272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C34FFC-F012-9464-4B4E-709A052026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0970" y="1083956"/>
            <a:ext cx="2618519" cy="29378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3613F1-D749-F564-C40C-A798130D74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5767" y="1083956"/>
            <a:ext cx="2623642" cy="29378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5922" y="3987581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you feel a little bit hungry. </a:t>
            </a:r>
          </a:p>
        </p:txBody>
      </p:sp>
    </p:spTree>
    <p:extLst>
      <p:ext uri="{BB962C8B-B14F-4D97-AF65-F5344CB8AC3E}">
        <p14:creationId xmlns:p14="http://schemas.microsoft.com/office/powerpoint/2010/main" val="345460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Book of the Week </a:t>
            </a:r>
            <a:r>
              <a:rPr lang="en-US" dirty="0">
                <a:latin typeface="Century Gothic" panose="020B0502020202020204" pitchFamily="34" charset="0"/>
              </a:rPr>
              <a:t>– </a:t>
            </a:r>
            <a:r>
              <a:rPr lang="en-US" b="1" dirty="0">
                <a:latin typeface="Century Gothic" panose="020B0502020202020204" pitchFamily="34" charset="0"/>
              </a:rPr>
              <a:t>The Chinese New Year by Joanna Troughton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30</a:t>
            </a:r>
            <a:r>
              <a:rPr lang="en-US" b="1" baseline="30000" dirty="0">
                <a:latin typeface="Century Gothic" panose="020B0502020202020204" pitchFamily="34" charset="0"/>
              </a:rPr>
              <a:t>th</a:t>
            </a:r>
            <a:r>
              <a:rPr lang="en-US" b="1" dirty="0">
                <a:latin typeface="Century Gothic" panose="020B0502020202020204" pitchFamily="34" charset="0"/>
              </a:rPr>
              <a:t> January 2023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647428" y="3965706"/>
            <a:ext cx="4224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An imaginary animal that looks like a lizard with wings.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5922" y="3987581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 large stream of water, flowing towards the sea.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5721423-EE99-847B-9A3A-AEB12D840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5328" y="2878241"/>
            <a:ext cx="2011404" cy="2566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7683A6-0716-34C2-201D-1C303AC5C6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500" y="1217478"/>
            <a:ext cx="2462263" cy="27551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55B70B3-2FF3-4B09-C6DA-9686D40E79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6776" y="1217478"/>
            <a:ext cx="2410740" cy="2755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81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Book of the Week </a:t>
            </a:r>
            <a:r>
              <a:rPr lang="en-US" dirty="0">
                <a:latin typeface="Century Gothic" panose="020B0502020202020204" pitchFamily="34" charset="0"/>
              </a:rPr>
              <a:t>– </a:t>
            </a:r>
            <a:r>
              <a:rPr lang="en-US" b="1" dirty="0">
                <a:latin typeface="Century Gothic" panose="020B0502020202020204" pitchFamily="34" charset="0"/>
              </a:rPr>
              <a:t>The Abilities in Me – Speech Delay by Gemma Keir 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6</a:t>
            </a:r>
            <a:r>
              <a:rPr lang="en-US" b="1" baseline="30000" dirty="0">
                <a:latin typeface="Century Gothic" panose="020B0502020202020204" pitchFamily="34" charset="0"/>
              </a:rPr>
              <a:t>th</a:t>
            </a:r>
            <a:r>
              <a:rPr lang="en-US" b="1" dirty="0">
                <a:latin typeface="Century Gothic" panose="020B0502020202020204" pitchFamily="34" charset="0"/>
              </a:rPr>
              <a:t> February 2023</a:t>
            </a:r>
            <a:br>
              <a:rPr lang="en-US" b="1" dirty="0">
                <a:latin typeface="Century Gothic" panose="020B0502020202020204" pitchFamily="34" charset="0"/>
              </a:rPr>
            </a:b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643884" y="3987581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something happens later than you thought it would.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5922" y="3987581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wait for something without complaining. </a:t>
            </a:r>
          </a:p>
        </p:txBody>
      </p:sp>
      <p:pic>
        <p:nvPicPr>
          <p:cNvPr id="2056" name="Picture 8" descr="The abilities in me: Speech Delay">
            <a:extLst>
              <a:ext uri="{FF2B5EF4-FFF2-40B4-BE49-F238E27FC236}">
                <a16:creationId xmlns:a16="http://schemas.microsoft.com/office/drawing/2014/main" id="{C6F2FAC3-ECBE-F48E-598D-F69AF8F48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5908" y="2909094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F879CDF-48A9-27CB-D800-66CAE50B25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3490" y="1174060"/>
            <a:ext cx="2520280" cy="28284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670F10-9BE5-2B1E-8C1A-D0F4BAB2C1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2006" y="1137139"/>
            <a:ext cx="2520280" cy="280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64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Words of the Week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entury Gothic" panose="020B0502020202020204" pitchFamily="34" charset="0"/>
              </a:rPr>
              <a:t>Spring Term 2</a:t>
            </a:r>
          </a:p>
        </p:txBody>
      </p:sp>
    </p:spTree>
    <p:extLst>
      <p:ext uri="{BB962C8B-B14F-4D97-AF65-F5344CB8AC3E}">
        <p14:creationId xmlns:p14="http://schemas.microsoft.com/office/powerpoint/2010/main" val="88492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pPr algn="ctr"/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Who’s on the Loo – by Benoit </a:t>
            </a:r>
            <a:r>
              <a:rPr lang="en-US" b="1" dirty="0" err="1">
                <a:latin typeface="Century Gothic" panose="020B0502020202020204" pitchFamily="34" charset="0"/>
              </a:rPr>
              <a:t>Charlat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20</a:t>
            </a:r>
            <a:r>
              <a:rPr lang="en-US" b="1" baseline="30000" dirty="0">
                <a:latin typeface="Century Gothic" panose="020B0502020202020204" pitchFamily="34" charset="0"/>
              </a:rPr>
              <a:t>th</a:t>
            </a:r>
            <a:r>
              <a:rPr lang="en-US" b="1" dirty="0">
                <a:latin typeface="Century Gothic" panose="020B0502020202020204" pitchFamily="34" charset="0"/>
              </a:rPr>
              <a:t> February 2023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643884" y="3987581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Toilet/Loo – Somewhere you do your poos and wees.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6463" y="3882091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do something special because you have achieved a goal. </a:t>
            </a:r>
          </a:p>
        </p:txBody>
      </p:sp>
      <p:pic>
        <p:nvPicPr>
          <p:cNvPr id="1026" name="Picture 2" descr="Who's On The Loo?">
            <a:extLst>
              <a:ext uri="{FF2B5EF4-FFF2-40B4-BE49-F238E27FC236}">
                <a16:creationId xmlns:a16="http://schemas.microsoft.com/office/drawing/2014/main" id="{0EF599F2-89A7-72D0-BFDB-A570F3EB1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1172" y="2906594"/>
            <a:ext cx="2057400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0064C7-F46E-91CB-268E-877E37A68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6617" y="1137139"/>
            <a:ext cx="2387021" cy="26640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7B89D75-E19D-9CE6-CCBE-803B6FE89F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6574" y="1218005"/>
            <a:ext cx="2344396" cy="2664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30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pPr algn="ctr"/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World Book Day – Theme Week 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27</a:t>
            </a:r>
            <a:r>
              <a:rPr lang="en-US" b="1" baseline="30000" dirty="0">
                <a:latin typeface="Century Gothic" panose="020B0502020202020204" pitchFamily="34" charset="0"/>
              </a:rPr>
              <a:t>th</a:t>
            </a:r>
            <a:r>
              <a:rPr lang="en-US" b="1" dirty="0">
                <a:latin typeface="Century Gothic" panose="020B0502020202020204" pitchFamily="34" charset="0"/>
              </a:rPr>
              <a:t> February 2023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643884" y="3987581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 person who </a:t>
            </a:r>
          </a:p>
          <a:p>
            <a:pPr algn="ctr"/>
            <a:r>
              <a:rPr lang="en-GB" sz="2800" dirty="0"/>
              <a:t>writes a book.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6463" y="3882091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 person who draws or creates the pictures in a book.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F3367B-4C72-C5E4-D459-168E42F24B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930" y="1228464"/>
            <a:ext cx="2344396" cy="26141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4B46A2-C316-8FFF-E277-79050058A1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0489" y="1216564"/>
            <a:ext cx="2344396" cy="26260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902C2A2-2481-8FBA-600A-C882B8131F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43141" y="3044070"/>
            <a:ext cx="170497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04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Aliens Love Underpants – Claire Freedman 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6</a:t>
            </a:r>
            <a:r>
              <a:rPr lang="en-US" b="1" baseline="30000" dirty="0">
                <a:latin typeface="Century Gothic" panose="020B0502020202020204" pitchFamily="34" charset="0"/>
              </a:rPr>
              <a:t>th</a:t>
            </a:r>
            <a:r>
              <a:rPr lang="en-US" b="1" dirty="0">
                <a:latin typeface="Century Gothic" panose="020B0502020202020204" pitchFamily="34" charset="0"/>
              </a:rPr>
              <a:t> March 2023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643884" y="3987581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To be a little bit brave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6463" y="3882091"/>
            <a:ext cx="4032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A feeling of happiness</a:t>
            </a:r>
            <a:r>
              <a:rPr lang="en-GB" sz="2400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0924B9-7C8E-3C71-D29C-4681DBD0CC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9002" y="2994403"/>
            <a:ext cx="2139205" cy="24508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3A3D60E-7874-C618-8741-6F8D277A28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0525" y="1196752"/>
            <a:ext cx="2139205" cy="24131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29147A-089F-E1A6-768B-AF8AEBFAB3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4106" y="1196752"/>
            <a:ext cx="2151542" cy="2413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14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Space Girls Pukes – Katy Watson 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13th March 2023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person who builds and designs things like bridges and buildings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6463" y="3882091"/>
            <a:ext cx="4032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Something you use to control a machine.</a:t>
            </a:r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15D503-35E1-76ED-ECF2-38819FA344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329" y="1196752"/>
            <a:ext cx="2389597" cy="26479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78FC68-0DBF-1FA9-E4B1-8382B2B2EA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2739" y="1188976"/>
            <a:ext cx="2389597" cy="27038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F715824-0795-7E2D-A831-74AE3EAF67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35249" y="2910987"/>
            <a:ext cx="2209800" cy="301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9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Astro Girl – Ken Wilson-Max 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20th March 2023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person who travels into space on </a:t>
            </a:r>
          </a:p>
          <a:p>
            <a:pPr algn="ctr"/>
            <a:r>
              <a:rPr lang="en-GB" sz="2000" dirty="0"/>
              <a:t>a space rocket.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6463" y="3882091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An invisible force that pulls objects towards each other.  </a:t>
            </a:r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64D0EF4-1D77-C4A3-74BC-9B13F1D62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8111" y="2982425"/>
            <a:ext cx="2124075" cy="287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627073-FAFC-F0D8-7E7A-273612C8DE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3501" y="1188976"/>
            <a:ext cx="2389598" cy="27048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8603B0-F292-376F-768B-08BEAF9154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8232" y="1188976"/>
            <a:ext cx="2448909" cy="270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33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080096" y="5445224"/>
            <a:ext cx="1046802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We are all unique week</a:t>
            </a:r>
            <a:br>
              <a:rPr lang="en-US" b="1" dirty="0">
                <a:latin typeface="Century Gothic" panose="020B0502020202020204" pitchFamily="34" charset="0"/>
              </a:rPr>
            </a:br>
            <a:r>
              <a:rPr lang="en-US" b="1" dirty="0">
                <a:latin typeface="Century Gothic" panose="020B0502020202020204" pitchFamily="34" charset="0"/>
              </a:rPr>
              <a:t>27th March 2023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B8AC9-F0AB-2B93-4A6B-6A1A03A3B689}"/>
              </a:ext>
            </a:extLst>
          </p:cNvPr>
          <p:cNvSpPr txBox="1"/>
          <p:nvPr/>
        </p:nvSpPr>
        <p:spPr>
          <a:xfrm>
            <a:off x="586845" y="3979895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When someone's brain works a bit differently to others. 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1ECEF-06E6-B7F9-5BFE-B7836E8A945C}"/>
              </a:ext>
            </a:extLst>
          </p:cNvPr>
          <p:cNvSpPr txBox="1"/>
          <p:nvPr/>
        </p:nvSpPr>
        <p:spPr>
          <a:xfrm>
            <a:off x="5376463" y="3882091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S</a:t>
            </a:r>
            <a:r>
              <a:rPr lang="en-GB" sz="2400" dirty="0" err="1"/>
              <a:t>omething</a:t>
            </a:r>
            <a:r>
              <a:rPr lang="en-GB" sz="2400" dirty="0"/>
              <a:t> that sets us apart from someone else. 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411625-3AF0-83B8-4988-8065B166D2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5366" y="1245428"/>
            <a:ext cx="2315445" cy="26366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F1DF04-8367-5149-EECE-00325B3760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4964" y="1222017"/>
            <a:ext cx="2315445" cy="260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76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yard kids education presentation, album (widescreen).potx" id="{B61009BD-7448-452D-9EB3-A92629EDAAF7}" vid="{D5A61431-CA5A-45CA-9A81-30AAFC8F1B2C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369AEE-D726-45B1-ACA9-0D6048C36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DA15C6C-6BB6-4DB6-B7D6-7F14EAB2CC5C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40262f94-9f35-4ac3-9a90-690165a166b7"/>
    <ds:schemaRef ds:uri="a4f35948-e619-41b3-aa29-22878b09cfd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Schoolyard kids education presentation, album (widescreen)</Template>
  <TotalTime>737</TotalTime>
  <Words>785</Words>
  <Application>Microsoft Office PowerPoint</Application>
  <PresentationFormat>Widescreen</PresentationFormat>
  <Paragraphs>68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Times New Roman</vt:lpstr>
      <vt:lpstr>Children Friends 16x9</vt:lpstr>
      <vt:lpstr>Words of the Week </vt:lpstr>
      <vt:lpstr>Book of the Week – All Are Welcome by Alexandra Penfold and Suzanne Kaufman – 3rd January 2023</vt:lpstr>
      <vt:lpstr>Book of the Week – The Colour Monster by Anna Llenas – 9th January 2023</vt:lpstr>
      <vt:lpstr>Book of the Week – Oliver’s Vegetables by Vivian French – 23rd January 2023</vt:lpstr>
      <vt:lpstr>Book of the Week – Eat your greens Goldilocks by Steve Smallman 23rd January 2023</vt:lpstr>
      <vt:lpstr>Book of the Week – The Chinese New Year by Joanna Troughton 30th January 2023</vt:lpstr>
      <vt:lpstr>Book of the Week – The Abilities in Me – Speech Delay by Gemma Keir  6th February 2023 </vt:lpstr>
      <vt:lpstr>Words of the Week </vt:lpstr>
      <vt:lpstr> Who’s on the Loo – by Benoit Charlat 20th February 2023</vt:lpstr>
      <vt:lpstr> World Book Day – Theme Week  27th February 2023</vt:lpstr>
      <vt:lpstr>Aliens Love Underpants – Claire Freedman  6th March 2023</vt:lpstr>
      <vt:lpstr>Space Girls Pukes – Katy Watson  13th March 2023</vt:lpstr>
      <vt:lpstr>Astro Girl – Ken Wilson-Max  20th March 2023</vt:lpstr>
      <vt:lpstr>We are all unique week 27th March 2023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Makaton Signs of the Week </dc:title>
  <dc:creator>Office3</dc:creator>
  <cp:keywords/>
  <cp:lastModifiedBy>Office3</cp:lastModifiedBy>
  <cp:revision>14</cp:revision>
  <cp:lastPrinted>2023-03-13T08:02:26Z</cp:lastPrinted>
  <dcterms:created xsi:type="dcterms:W3CDTF">2023-01-03T13:32:38Z</dcterms:created>
  <dcterms:modified xsi:type="dcterms:W3CDTF">2023-03-29T14:31:33Z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0x010100AA3F7D94069FF64A86F7DFF56D60E3BE</vt:lpwstr>
  </property>
</Properties>
</file>