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8" r:id="rId4"/>
    <p:sldId id="262" r:id="rId5"/>
    <p:sldId id="263" r:id="rId6"/>
    <p:sldId id="264" r:id="rId7"/>
    <p:sldId id="266" r:id="rId8"/>
    <p:sldId id="268" r:id="rId9"/>
    <p:sldId id="267" r:id="rId10"/>
    <p:sldId id="276" r:id="rId11"/>
    <p:sldId id="270" r:id="rId12"/>
    <p:sldId id="272" r:id="rId13"/>
    <p:sldId id="273" r:id="rId14"/>
    <p:sldId id="274" r:id="rId15"/>
    <p:sldId id="275" r:id="rId16"/>
    <p:sldId id="281" r:id="rId17"/>
    <p:sldId id="277" r:id="rId18"/>
    <p:sldId id="282" r:id="rId19"/>
    <p:sldId id="286" r:id="rId20"/>
    <p:sldId id="283" r:id="rId21"/>
    <p:sldId id="285" r:id="rId22"/>
    <p:sldId id="284" r:id="rId23"/>
    <p:sldId id="287" r:id="rId24"/>
    <p:sldId id="288" r:id="rId25"/>
    <p:sldId id="292" r:id="rId26"/>
    <p:sldId id="294" r:id="rId27"/>
    <p:sldId id="291" r:id="rId28"/>
    <p:sldId id="29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F2EE"/>
    <a:srgbClr val="FF9321"/>
    <a:srgbClr val="F3F7EE"/>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DC6434-83EF-4053-AE1F-22C02A264B1C}" type="datetimeFigureOut">
              <a:rPr lang="en-GB" smtClean="0"/>
              <a:t>24/05/2023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796EE4-81CA-472A-8AAA-3EAB8DBC7D68}" type="slidenum">
              <a:rPr lang="en-GB" smtClean="0"/>
              <a:t>‹#›</a:t>
            </a:fld>
            <a:endParaRPr lang="en-GB"/>
          </a:p>
        </p:txBody>
      </p:sp>
    </p:spTree>
    <p:extLst>
      <p:ext uri="{BB962C8B-B14F-4D97-AF65-F5344CB8AC3E}">
        <p14:creationId xmlns:p14="http://schemas.microsoft.com/office/powerpoint/2010/main" val="3321003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Birth to 5 matters – All the way back in Ranges 1-2 Music plays an important part of children’s development. In positive relationships states that ‘ Attend to how babies and children are using their whole body in sensing, exploring and experimenting with space, texture, </a:t>
            </a:r>
            <a:r>
              <a:rPr lang="en-GB" b="1" dirty="0"/>
              <a:t>sounds, rhythms, </a:t>
            </a:r>
            <a:r>
              <a:rPr lang="en-GB" b="0" dirty="0"/>
              <a:t>materials and tools. </a:t>
            </a:r>
          </a:p>
          <a:p>
            <a:r>
              <a:rPr lang="en-GB" b="0" dirty="0"/>
              <a:t>It is a vitally important step in learning to explore the world around and also to communicate with others, through shared participation and in some sense communication. </a:t>
            </a:r>
            <a:endParaRPr lang="en-GB" dirty="0"/>
          </a:p>
        </p:txBody>
      </p:sp>
      <p:sp>
        <p:nvSpPr>
          <p:cNvPr id="4" name="Slide Number Placeholder 3"/>
          <p:cNvSpPr>
            <a:spLocks noGrp="1"/>
          </p:cNvSpPr>
          <p:nvPr>
            <p:ph type="sldNum" sz="quarter" idx="5"/>
          </p:nvPr>
        </p:nvSpPr>
        <p:spPr/>
        <p:txBody>
          <a:bodyPr/>
          <a:lstStyle/>
          <a:p>
            <a:fld id="{60796EE4-81CA-472A-8AAA-3EAB8DBC7D68}" type="slidenum">
              <a:rPr lang="en-GB" smtClean="0"/>
              <a:t>4</a:t>
            </a:fld>
            <a:endParaRPr lang="en-GB"/>
          </a:p>
        </p:txBody>
      </p:sp>
    </p:spTree>
    <p:extLst>
      <p:ext uri="{BB962C8B-B14F-4D97-AF65-F5344CB8AC3E}">
        <p14:creationId xmlns:p14="http://schemas.microsoft.com/office/powerpoint/2010/main" val="3013655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796EE4-81CA-472A-8AAA-3EAB8DBC7D68}" type="slidenum">
              <a:rPr lang="en-GB" smtClean="0"/>
              <a:t>8</a:t>
            </a:fld>
            <a:endParaRPr lang="en-GB"/>
          </a:p>
        </p:txBody>
      </p:sp>
    </p:spTree>
    <p:extLst>
      <p:ext uri="{BB962C8B-B14F-4D97-AF65-F5344CB8AC3E}">
        <p14:creationId xmlns:p14="http://schemas.microsoft.com/office/powerpoint/2010/main" val="3753002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6C8BC-BF0C-B901-D522-0DD8429F44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3C40ED-F074-F640-3A23-87981E7D4A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11E074-CEB2-9EDE-6BF4-D90DCEE46FDB}"/>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5" name="Footer Placeholder 4">
            <a:extLst>
              <a:ext uri="{FF2B5EF4-FFF2-40B4-BE49-F238E27FC236}">
                <a16:creationId xmlns:a16="http://schemas.microsoft.com/office/drawing/2014/main" id="{1A3458A8-F1AD-112D-104A-DD9A23D719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DC2A43-E92C-3300-DFF5-ACF5AA81E794}"/>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1174683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80448-A60F-80DE-9151-14EFA85DBA1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D135DC-923C-D817-400C-A61E8BB6CD2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50671A-D0FE-4569-B473-3ED1B1229F78}"/>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5" name="Footer Placeholder 4">
            <a:extLst>
              <a:ext uri="{FF2B5EF4-FFF2-40B4-BE49-F238E27FC236}">
                <a16:creationId xmlns:a16="http://schemas.microsoft.com/office/drawing/2014/main" id="{C25DF7E8-954A-3941-7897-B28757BE07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C68643-89BF-70EC-4DD8-904475157BC4}"/>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4092655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DBF55-9E0E-8176-A343-67CD664ED2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26E2EA-98C5-C6D3-D116-489B5C63A2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DDAF1F-CEC2-9AEC-CCED-A1C47CA2499C}"/>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5" name="Footer Placeholder 4">
            <a:extLst>
              <a:ext uri="{FF2B5EF4-FFF2-40B4-BE49-F238E27FC236}">
                <a16:creationId xmlns:a16="http://schemas.microsoft.com/office/drawing/2014/main" id="{3F2618F0-93EC-0372-E216-25DA3CDC72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452F78-7C54-A25C-AA5E-7F69571D6DBE}"/>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2924193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57502-70FB-3332-8082-3E5BDFE726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5F2285-D22C-6C50-EA3D-C0E1C93A31B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BA19689-FEFF-1318-99AF-764159A5ED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45B2A03-44B8-0C22-609C-F637A5E29755}"/>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6" name="Footer Placeholder 5">
            <a:extLst>
              <a:ext uri="{FF2B5EF4-FFF2-40B4-BE49-F238E27FC236}">
                <a16:creationId xmlns:a16="http://schemas.microsoft.com/office/drawing/2014/main" id="{1F27CAC4-4415-4462-BA4C-B651720718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8EBA78-E9D5-6E08-8B0D-B418188577B3}"/>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2978752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D7AEC-89FF-BD5D-5CDF-51155CC642F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5C20AC-0300-6578-0FAA-9C56B7E1FA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F4BC53-8589-B0D2-EBFB-78F3462493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5A2946-C1A0-BC5E-2EEA-2901C4142C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F32ED2-B001-D0D0-75A1-FB4EE56DF0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37044A-F5E9-D3F7-F9EE-ADB406C7D139}"/>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8" name="Footer Placeholder 7">
            <a:extLst>
              <a:ext uri="{FF2B5EF4-FFF2-40B4-BE49-F238E27FC236}">
                <a16:creationId xmlns:a16="http://schemas.microsoft.com/office/drawing/2014/main" id="{D6DFEF5F-1662-FC2A-89AC-877E47422A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3BD7E9D-C8BC-7270-2A2E-3E132F48ED6C}"/>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1709170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B91D4-DBDF-32A8-5655-A5237C02A3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312B5B9-FFA2-8B40-95D6-8306C70E9923}"/>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4" name="Footer Placeholder 3">
            <a:extLst>
              <a:ext uri="{FF2B5EF4-FFF2-40B4-BE49-F238E27FC236}">
                <a16:creationId xmlns:a16="http://schemas.microsoft.com/office/drawing/2014/main" id="{6F800443-D80E-01C5-9045-7474FCFD14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70567A7-5FF7-9118-D9F3-EF9553C21F53}"/>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2766076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5C7696-FF97-B5DA-3071-6FCC0C2F376F}"/>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3" name="Footer Placeholder 2">
            <a:extLst>
              <a:ext uri="{FF2B5EF4-FFF2-40B4-BE49-F238E27FC236}">
                <a16:creationId xmlns:a16="http://schemas.microsoft.com/office/drawing/2014/main" id="{DEE2742F-24E8-D533-84A8-FB74D616AC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D4429A-4DF1-431C-47EE-D6B9EB885BAC}"/>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1048321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49688-0813-3BDD-B7C7-AA0A93DBAB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5D388D-0D59-6A1D-3F06-99F69D2457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E49DCE9-2594-2AF4-5B1A-A5B494C27B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6D3F0A-F9C0-3A4A-E2C3-F2F9755B6EAC}"/>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6" name="Footer Placeholder 5">
            <a:extLst>
              <a:ext uri="{FF2B5EF4-FFF2-40B4-BE49-F238E27FC236}">
                <a16:creationId xmlns:a16="http://schemas.microsoft.com/office/drawing/2014/main" id="{0DD0A5C3-88D8-9C1D-80A5-7F6281DF06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9DEADF-7D5F-34DF-70F1-D78BD8C76B4E}"/>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816159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9ED30-BDEA-EE63-9F02-9A2FB933A3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4296E6D-E1F2-9961-2793-D0F460FC0B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12395C-2B3F-8F94-37E0-F8652DD47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6D016F-81D5-9E72-1CA0-5C3162E139F1}"/>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6" name="Footer Placeholder 5">
            <a:extLst>
              <a:ext uri="{FF2B5EF4-FFF2-40B4-BE49-F238E27FC236}">
                <a16:creationId xmlns:a16="http://schemas.microsoft.com/office/drawing/2014/main" id="{28DE1185-6037-DC7A-E14A-0A6D30F8F1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BB2847-0E38-0A1D-CE1F-DEA1BE78B7BF}"/>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1423798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7858F-92ED-46BB-65DF-271D5E67736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DBA564-6383-7C21-1A1B-8169A4C4C9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233463-C5B0-CA79-7170-ECD252A71638}"/>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5" name="Footer Placeholder 4">
            <a:extLst>
              <a:ext uri="{FF2B5EF4-FFF2-40B4-BE49-F238E27FC236}">
                <a16:creationId xmlns:a16="http://schemas.microsoft.com/office/drawing/2014/main" id="{F33E5AE2-4D65-2B9E-5F7A-6F5DF69F9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223E5A-E2B2-C39D-C6B6-6EF823D57C08}"/>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1975381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19D415-C5C3-6607-AA85-54155CBBE0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4C0F3B-F270-5A0E-7F7E-0FDA9D8E0FE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D87A0-E26B-A5F9-DD3F-CC18871CC6A4}"/>
              </a:ext>
            </a:extLst>
          </p:cNvPr>
          <p:cNvSpPr>
            <a:spLocks noGrp="1"/>
          </p:cNvSpPr>
          <p:nvPr>
            <p:ph type="dt" sz="half" idx="10"/>
          </p:nvPr>
        </p:nvSpPr>
        <p:spPr/>
        <p:txBody>
          <a:bodyPr/>
          <a:lstStyle/>
          <a:p>
            <a:fld id="{A7B5092C-3FB1-422F-A36F-5A2065437F85}" type="datetimeFigureOut">
              <a:rPr lang="en-GB" smtClean="0"/>
              <a:t>24/05/2023</a:t>
            </a:fld>
            <a:endParaRPr lang="en-GB"/>
          </a:p>
        </p:txBody>
      </p:sp>
      <p:sp>
        <p:nvSpPr>
          <p:cNvPr id="5" name="Footer Placeholder 4">
            <a:extLst>
              <a:ext uri="{FF2B5EF4-FFF2-40B4-BE49-F238E27FC236}">
                <a16:creationId xmlns:a16="http://schemas.microsoft.com/office/drawing/2014/main" id="{2ED732FC-954D-A4EF-CF01-DDA031B4BD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5000F5-8513-45A1-A6D7-2649D22B85A4}"/>
              </a:ext>
            </a:extLst>
          </p:cNvPr>
          <p:cNvSpPr>
            <a:spLocks noGrp="1"/>
          </p:cNvSpPr>
          <p:nvPr>
            <p:ph type="sldNum" sz="quarter" idx="12"/>
          </p:nvPr>
        </p:nvSpPr>
        <p:spPr/>
        <p:txBody>
          <a:bodyPr/>
          <a:lstStyle/>
          <a:p>
            <a:fld id="{0E2F1519-DACC-403B-A13F-39ADBD2B2949}" type="slidenum">
              <a:rPr lang="en-GB" smtClean="0"/>
              <a:t>‹#›</a:t>
            </a:fld>
            <a:endParaRPr lang="en-GB"/>
          </a:p>
        </p:txBody>
      </p:sp>
    </p:spTree>
    <p:extLst>
      <p:ext uri="{BB962C8B-B14F-4D97-AF65-F5344CB8AC3E}">
        <p14:creationId xmlns:p14="http://schemas.microsoft.com/office/powerpoint/2010/main" val="148994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F2E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A09EDD-4504-2D26-DBDC-72FF71AA46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9C0A02-10A6-A53F-C5EB-CF15650DAB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32FB2C-34E0-9066-B15D-A216EA424C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B5092C-3FB1-422F-A36F-5A2065437F85}" type="datetimeFigureOut">
              <a:rPr lang="en-GB" smtClean="0"/>
              <a:t>24/05/2023</a:t>
            </a:fld>
            <a:endParaRPr lang="en-GB"/>
          </a:p>
        </p:txBody>
      </p:sp>
      <p:sp>
        <p:nvSpPr>
          <p:cNvPr id="5" name="Footer Placeholder 4">
            <a:extLst>
              <a:ext uri="{FF2B5EF4-FFF2-40B4-BE49-F238E27FC236}">
                <a16:creationId xmlns:a16="http://schemas.microsoft.com/office/drawing/2014/main" id="{DC032D84-77EF-C89E-9000-ACBCF29141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EFD42E-7966-9BFC-A267-09032FBB52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F1519-DACC-403B-A13F-39ADBD2B2949}" type="slidenum">
              <a:rPr lang="en-GB" smtClean="0"/>
              <a:t>‹#›</a:t>
            </a:fld>
            <a:endParaRPr lang="en-GB"/>
          </a:p>
        </p:txBody>
      </p:sp>
    </p:spTree>
    <p:extLst>
      <p:ext uri="{BB962C8B-B14F-4D97-AF65-F5344CB8AC3E}">
        <p14:creationId xmlns:p14="http://schemas.microsoft.com/office/powerpoint/2010/main" val="11428420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m.cumming@stapaulsnursery.yorkschools.net" TargetMode="External"/><Relationship Id="rId5" Type="http://schemas.openxmlformats.org/officeDocument/2006/relationships/hyperlink" Target="mailto:Sarah.lomas@stpaulsnursery.yorkschools.net"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image" Target="../media/image10.jpe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4.JP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spreadthehappiness.co.uk/"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jabadao.org/resources-lycra-and-elastic" TargetMode="External"/><Relationship Id="rId4" Type="http://schemas.openxmlformats.org/officeDocument/2006/relationships/hyperlink" Target="https://www.amazon.co.uk/s?k=colourful+semantics&amp;crid=1RPZM81D8VNKS&amp;sprefix=colourful+semantics%2Caps%2C82&amp;ref=nb_sb_noss_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7" name="Freeform: Shape 1041">
            <a:extLst>
              <a:ext uri="{FF2B5EF4-FFF2-40B4-BE49-F238E27FC236}">
                <a16:creationId xmlns:a16="http://schemas.microsoft.com/office/drawing/2014/main" id="{6DB7ADBC-26DA-450D-A8BF-E1ACCB4663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0234" y="0"/>
            <a:ext cx="6488456" cy="3036711"/>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49" name="Freeform: Shape 1043">
            <a:extLst>
              <a:ext uri="{FF2B5EF4-FFF2-40B4-BE49-F238E27FC236}">
                <a16:creationId xmlns:a16="http://schemas.microsoft.com/office/drawing/2014/main" id="{5E3C0EDB-60D3-4CEF-8B80-C6D01E08D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900758"/>
            <a:ext cx="5198011" cy="3957242"/>
          </a:xfrm>
          <a:custGeom>
            <a:avLst/>
            <a:gdLst>
              <a:gd name="connsiteX0" fmla="*/ 1942747 w 5198011"/>
              <a:gd name="connsiteY0" fmla="*/ 0 h 3957242"/>
              <a:gd name="connsiteX1" fmla="*/ 5198011 w 5198011"/>
              <a:gd name="connsiteY1" fmla="*/ 3255264 h 3957242"/>
              <a:gd name="connsiteX2" fmla="*/ 5131876 w 5198011"/>
              <a:gd name="connsiteY2" fmla="*/ 3911314 h 3957242"/>
              <a:gd name="connsiteX3" fmla="*/ 5120066 w 5198011"/>
              <a:gd name="connsiteY3" fmla="*/ 3957242 h 3957242"/>
              <a:gd name="connsiteX4" fmla="*/ 0 w 5198011"/>
              <a:gd name="connsiteY4" fmla="*/ 3957242 h 3957242"/>
              <a:gd name="connsiteX5" fmla="*/ 0 w 5198011"/>
              <a:gd name="connsiteY5" fmla="*/ 647700 h 3957242"/>
              <a:gd name="connsiteX6" fmla="*/ 122698 w 5198011"/>
              <a:gd name="connsiteY6" fmla="*/ 555948 h 3957242"/>
              <a:gd name="connsiteX7" fmla="*/ 1942747 w 5198011"/>
              <a:gd name="connsiteY7" fmla="*/ 0 h 395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98011" h="3957242">
                <a:moveTo>
                  <a:pt x="1942747" y="0"/>
                </a:moveTo>
                <a:cubicBezTo>
                  <a:pt x="3740580" y="0"/>
                  <a:pt x="5198011" y="1457431"/>
                  <a:pt x="5198011" y="3255264"/>
                </a:cubicBezTo>
                <a:cubicBezTo>
                  <a:pt x="5198011" y="3479993"/>
                  <a:pt x="5175239" y="3699404"/>
                  <a:pt x="5131876" y="3911314"/>
                </a:cubicBezTo>
                <a:lnTo>
                  <a:pt x="5120066" y="3957242"/>
                </a:lnTo>
                <a:lnTo>
                  <a:pt x="0" y="3957242"/>
                </a:lnTo>
                <a:lnTo>
                  <a:pt x="0" y="647700"/>
                </a:lnTo>
                <a:lnTo>
                  <a:pt x="122698" y="555948"/>
                </a:lnTo>
                <a:cubicBezTo>
                  <a:pt x="642241" y="204951"/>
                  <a:pt x="1268560" y="0"/>
                  <a:pt x="1942747"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46" name="Freeform: Shape 1045">
            <a:extLst>
              <a:ext uri="{FF2B5EF4-FFF2-40B4-BE49-F238E27FC236}">
                <a16:creationId xmlns:a16="http://schemas.microsoft.com/office/drawing/2014/main" id="{40C269CE-FB56-4D68-8CFB-1CFD5F350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3375" y="500244"/>
            <a:ext cx="6428625" cy="6357756"/>
          </a:xfrm>
          <a:custGeom>
            <a:avLst/>
            <a:gdLst>
              <a:gd name="connsiteX0" fmla="*/ 4279392 w 6428625"/>
              <a:gd name="connsiteY0" fmla="*/ 0 h 6357756"/>
              <a:gd name="connsiteX1" fmla="*/ 6319204 w 6428625"/>
              <a:gd name="connsiteY1" fmla="*/ 516500 h 6357756"/>
              <a:gd name="connsiteX2" fmla="*/ 6428625 w 6428625"/>
              <a:gd name="connsiteY2" fmla="*/ 579415 h 6357756"/>
              <a:gd name="connsiteX3" fmla="*/ 6428625 w 6428625"/>
              <a:gd name="connsiteY3" fmla="*/ 6357756 h 6357756"/>
              <a:gd name="connsiteX4" fmla="*/ 539921 w 6428625"/>
              <a:gd name="connsiteY4" fmla="*/ 6357756 h 6357756"/>
              <a:gd name="connsiteX5" fmla="*/ 516500 w 6428625"/>
              <a:gd name="connsiteY5" fmla="*/ 6319205 h 6357756"/>
              <a:gd name="connsiteX6" fmla="*/ 0 w 6428625"/>
              <a:gd name="connsiteY6" fmla="*/ 4279392 h 6357756"/>
              <a:gd name="connsiteX7" fmla="*/ 4279392 w 6428625"/>
              <a:gd name="connsiteY7" fmla="*/ 0 h 6357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28625" h="6357756">
                <a:moveTo>
                  <a:pt x="4279392" y="0"/>
                </a:moveTo>
                <a:cubicBezTo>
                  <a:pt x="5017968" y="0"/>
                  <a:pt x="5712843" y="187105"/>
                  <a:pt x="6319204" y="516500"/>
                </a:cubicBezTo>
                <a:lnTo>
                  <a:pt x="6428625" y="579415"/>
                </a:lnTo>
                <a:lnTo>
                  <a:pt x="6428625" y="6357756"/>
                </a:lnTo>
                <a:lnTo>
                  <a:pt x="539921" y="6357756"/>
                </a:lnTo>
                <a:lnTo>
                  <a:pt x="516500" y="6319205"/>
                </a:lnTo>
                <a:cubicBezTo>
                  <a:pt x="187105" y="5712844"/>
                  <a:pt x="0" y="5017968"/>
                  <a:pt x="0" y="4279392"/>
                </a:cubicBezTo>
                <a:cubicBezTo>
                  <a:pt x="0" y="1915949"/>
                  <a:pt x="1915949" y="0"/>
                  <a:pt x="4279392"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48" name="Freeform: Shape 1047">
            <a:extLst>
              <a:ext uri="{FF2B5EF4-FFF2-40B4-BE49-F238E27FC236}">
                <a16:creationId xmlns:a16="http://schemas.microsoft.com/office/drawing/2014/main" id="{A6ED7E7F-75F7-4581-A930-C4DEBC2A84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7967" y="664836"/>
            <a:ext cx="6264033" cy="6193164"/>
          </a:xfrm>
          <a:custGeom>
            <a:avLst/>
            <a:gdLst>
              <a:gd name="connsiteX0" fmla="*/ 4114800 w 6264033"/>
              <a:gd name="connsiteY0" fmla="*/ 0 h 6193164"/>
              <a:gd name="connsiteX1" fmla="*/ 6248473 w 6264033"/>
              <a:gd name="connsiteY1" fmla="*/ 595714 h 6193164"/>
              <a:gd name="connsiteX2" fmla="*/ 6264033 w 6264033"/>
              <a:gd name="connsiteY2" fmla="*/ 605689 h 6193164"/>
              <a:gd name="connsiteX3" fmla="*/ 6264033 w 6264033"/>
              <a:gd name="connsiteY3" fmla="*/ 6193164 h 6193164"/>
              <a:gd name="connsiteX4" fmla="*/ 567718 w 6264033"/>
              <a:gd name="connsiteY4" fmla="*/ 6193164 h 6193164"/>
              <a:gd name="connsiteX5" fmla="*/ 496635 w 6264033"/>
              <a:gd name="connsiteY5" fmla="*/ 6076158 h 6193164"/>
              <a:gd name="connsiteX6" fmla="*/ 0 w 6264033"/>
              <a:gd name="connsiteY6" fmla="*/ 4114800 h 6193164"/>
              <a:gd name="connsiteX7" fmla="*/ 4114800 w 6264033"/>
              <a:gd name="connsiteY7" fmla="*/ 0 h 619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64033" h="6193164">
                <a:moveTo>
                  <a:pt x="4114800" y="0"/>
                </a:moveTo>
                <a:cubicBezTo>
                  <a:pt x="4895986" y="0"/>
                  <a:pt x="5626328" y="217689"/>
                  <a:pt x="6248473" y="595714"/>
                </a:cubicBezTo>
                <a:lnTo>
                  <a:pt x="6264033" y="605689"/>
                </a:lnTo>
                <a:lnTo>
                  <a:pt x="6264033" y="6193164"/>
                </a:lnTo>
                <a:lnTo>
                  <a:pt x="567718" y="6193164"/>
                </a:lnTo>
                <a:lnTo>
                  <a:pt x="496635" y="6076158"/>
                </a:lnTo>
                <a:cubicBezTo>
                  <a:pt x="179909" y="5493119"/>
                  <a:pt x="0" y="4824969"/>
                  <a:pt x="0" y="4114800"/>
                </a:cubicBezTo>
                <a:cubicBezTo>
                  <a:pt x="0" y="1842259"/>
                  <a:pt x="1842259" y="0"/>
                  <a:pt x="4114800" y="0"/>
                </a:cubicBezTo>
                <a:close/>
              </a:path>
            </a:pathLst>
          </a:custGeom>
          <a:solidFill>
            <a:srgbClr val="563E5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Box 6">
            <a:extLst>
              <a:ext uri="{FF2B5EF4-FFF2-40B4-BE49-F238E27FC236}">
                <a16:creationId xmlns:a16="http://schemas.microsoft.com/office/drawing/2014/main" id="{B76E1564-2F62-D85A-D73F-A26412B29539}"/>
              </a:ext>
            </a:extLst>
          </p:cNvPr>
          <p:cNvSpPr txBox="1"/>
          <p:nvPr/>
        </p:nvSpPr>
        <p:spPr>
          <a:xfrm>
            <a:off x="6691270" y="2839783"/>
            <a:ext cx="4996329" cy="202440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200" kern="1200" dirty="0">
                <a:solidFill>
                  <a:srgbClr val="FFFFFF"/>
                </a:solidFill>
                <a:latin typeface="+mj-lt"/>
                <a:ea typeface="+mj-ea"/>
                <a:cs typeface="+mj-cs"/>
              </a:rPr>
              <a:t>Musical and Intensive Interaction in Practice</a:t>
            </a:r>
          </a:p>
          <a:p>
            <a:pPr algn="ctr">
              <a:lnSpc>
                <a:spcPct val="90000"/>
              </a:lnSpc>
              <a:spcBef>
                <a:spcPct val="0"/>
              </a:spcBef>
              <a:spcAft>
                <a:spcPts val="600"/>
              </a:spcAft>
            </a:pPr>
            <a:r>
              <a:rPr lang="en-US" sz="4200" dirty="0">
                <a:solidFill>
                  <a:srgbClr val="FFFFFF"/>
                </a:solidFill>
                <a:latin typeface="+mj-lt"/>
                <a:ea typeface="+mj-ea"/>
                <a:cs typeface="+mj-cs"/>
              </a:rPr>
              <a:t>22</a:t>
            </a:r>
            <a:r>
              <a:rPr lang="en-US" sz="4200" baseline="30000" dirty="0">
                <a:solidFill>
                  <a:srgbClr val="FFFFFF"/>
                </a:solidFill>
                <a:latin typeface="+mj-lt"/>
                <a:ea typeface="+mj-ea"/>
                <a:cs typeface="+mj-cs"/>
              </a:rPr>
              <a:t>nd</a:t>
            </a:r>
            <a:r>
              <a:rPr lang="en-US" sz="4200" dirty="0">
                <a:solidFill>
                  <a:srgbClr val="FFFFFF"/>
                </a:solidFill>
                <a:latin typeface="+mj-lt"/>
                <a:ea typeface="+mj-ea"/>
                <a:cs typeface="+mj-cs"/>
              </a:rPr>
              <a:t> February 2023</a:t>
            </a:r>
            <a:endParaRPr lang="en-US" sz="4200" kern="1200" dirty="0">
              <a:solidFill>
                <a:srgbClr val="FFFFFF"/>
              </a:solidFill>
              <a:latin typeface="+mj-lt"/>
              <a:ea typeface="+mj-ea"/>
              <a:cs typeface="+mj-cs"/>
            </a:endParaRPr>
          </a:p>
        </p:txBody>
      </p:sp>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rotWithShape="1">
          <a:blip r:embed="rId2"/>
          <a:srcRect l="6621" r="46895"/>
          <a:stretch/>
        </p:blipFill>
        <p:spPr>
          <a:xfrm>
            <a:off x="979868" y="10"/>
            <a:ext cx="6069184" cy="2839773"/>
          </a:xfrm>
          <a:custGeom>
            <a:avLst/>
            <a:gdLst/>
            <a:ahLst/>
            <a:cxnLst/>
            <a:rect l="l" t="t" r="r" b="b"/>
            <a:pathLst>
              <a:path w="6069184" h="2839783">
                <a:moveTo>
                  <a:pt x="0" y="0"/>
                </a:moveTo>
                <a:lnTo>
                  <a:pt x="6069184" y="0"/>
                </a:lnTo>
                <a:lnTo>
                  <a:pt x="6063824" y="106160"/>
                </a:lnTo>
                <a:cubicBezTo>
                  <a:pt x="5907892" y="1641596"/>
                  <a:pt x="4611168" y="2839783"/>
                  <a:pt x="3034592" y="2839783"/>
                </a:cubicBezTo>
                <a:cubicBezTo>
                  <a:pt x="1458016" y="2839783"/>
                  <a:pt x="161293" y="1641596"/>
                  <a:pt x="5361" y="106160"/>
                </a:cubicBezTo>
                <a:close/>
              </a:path>
            </a:pathLst>
          </a:custGeom>
        </p:spPr>
      </p:pic>
      <p:pic>
        <p:nvPicPr>
          <p:cNvPr id="1026" name="Picture 2" descr="EYFS Activities: Essential experiences… music | Nursery World">
            <a:extLst>
              <a:ext uri="{FF2B5EF4-FFF2-40B4-BE49-F238E27FC236}">
                <a16:creationId xmlns:a16="http://schemas.microsoft.com/office/drawing/2014/main" id="{0ACF03BD-89CD-C916-36A3-42C4CA0858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575" r="-1" b="-1"/>
          <a:stretch/>
        </p:blipFill>
        <p:spPr bwMode="auto">
          <a:xfrm>
            <a:off x="3" y="3124786"/>
            <a:ext cx="5001415" cy="3733214"/>
          </a:xfrm>
          <a:custGeom>
            <a:avLst/>
            <a:gdLst/>
            <a:ahLst/>
            <a:cxnLst/>
            <a:rect l="l" t="t" r="r" b="b"/>
            <a:pathLst>
              <a:path w="5001415" h="3733214">
                <a:moveTo>
                  <a:pt x="1956463" y="0"/>
                </a:moveTo>
                <a:cubicBezTo>
                  <a:pt x="3638144" y="0"/>
                  <a:pt x="5001415" y="1363271"/>
                  <a:pt x="5001415" y="3044952"/>
                </a:cubicBezTo>
                <a:cubicBezTo>
                  <a:pt x="5001415" y="3255162"/>
                  <a:pt x="4980114" y="3460397"/>
                  <a:pt x="4939553" y="3658617"/>
                </a:cubicBezTo>
                <a:lnTo>
                  <a:pt x="4920372" y="3733214"/>
                </a:lnTo>
                <a:lnTo>
                  <a:pt x="0" y="3733214"/>
                </a:lnTo>
                <a:lnTo>
                  <a:pt x="0" y="713124"/>
                </a:lnTo>
                <a:lnTo>
                  <a:pt x="19591" y="695319"/>
                </a:lnTo>
                <a:cubicBezTo>
                  <a:pt x="545938" y="260939"/>
                  <a:pt x="1220728" y="0"/>
                  <a:pt x="1956463"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6116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7" name="TextBox 6">
            <a:extLst>
              <a:ext uri="{FF2B5EF4-FFF2-40B4-BE49-F238E27FC236}">
                <a16:creationId xmlns:a16="http://schemas.microsoft.com/office/drawing/2014/main" id="{B76E1564-2F62-D85A-D73F-A26412B29539}"/>
              </a:ext>
            </a:extLst>
          </p:cNvPr>
          <p:cNvSpPr txBox="1"/>
          <p:nvPr/>
        </p:nvSpPr>
        <p:spPr>
          <a:xfrm>
            <a:off x="562707" y="572744"/>
            <a:ext cx="8074855" cy="646331"/>
          </a:xfrm>
          <a:prstGeom prst="rect">
            <a:avLst/>
          </a:prstGeom>
          <a:noFill/>
        </p:spPr>
        <p:txBody>
          <a:bodyPr wrap="square" rtlCol="0">
            <a:spAutoFit/>
          </a:bodyPr>
          <a:lstStyle/>
          <a:p>
            <a:r>
              <a:rPr lang="en-GB" sz="3600" dirty="0">
                <a:latin typeface="Century Gothic" panose="020B0502020202020204" pitchFamily="34" charset="0"/>
              </a:rPr>
              <a:t>Course leaders…</a:t>
            </a:r>
          </a:p>
        </p:txBody>
      </p:sp>
      <p:pic>
        <p:nvPicPr>
          <p:cNvPr id="3" name="Picture 2">
            <a:extLst>
              <a:ext uri="{FF2B5EF4-FFF2-40B4-BE49-F238E27FC236}">
                <a16:creationId xmlns:a16="http://schemas.microsoft.com/office/drawing/2014/main" id="{892AEECA-D86B-EEA1-8422-728FD4FF3DE7}"/>
              </a:ext>
            </a:extLst>
          </p:cNvPr>
          <p:cNvPicPr>
            <a:picLocks noChangeAspect="1"/>
          </p:cNvPicPr>
          <p:nvPr/>
        </p:nvPicPr>
        <p:blipFill>
          <a:blip r:embed="rId3"/>
          <a:stretch>
            <a:fillRect/>
          </a:stretch>
        </p:blipFill>
        <p:spPr>
          <a:xfrm>
            <a:off x="356052" y="1398546"/>
            <a:ext cx="2276475" cy="3009900"/>
          </a:xfrm>
          <a:prstGeom prst="rect">
            <a:avLst/>
          </a:prstGeom>
        </p:spPr>
      </p:pic>
      <p:pic>
        <p:nvPicPr>
          <p:cNvPr id="6" name="Picture 5">
            <a:extLst>
              <a:ext uri="{FF2B5EF4-FFF2-40B4-BE49-F238E27FC236}">
                <a16:creationId xmlns:a16="http://schemas.microsoft.com/office/drawing/2014/main" id="{B21A06CA-74A4-B57A-B99A-0B29BD0B1263}"/>
              </a:ext>
            </a:extLst>
          </p:cNvPr>
          <p:cNvPicPr>
            <a:picLocks noChangeAspect="1"/>
          </p:cNvPicPr>
          <p:nvPr/>
        </p:nvPicPr>
        <p:blipFill>
          <a:blip r:embed="rId4"/>
          <a:stretch>
            <a:fillRect/>
          </a:stretch>
        </p:blipFill>
        <p:spPr>
          <a:xfrm>
            <a:off x="6385872" y="1392162"/>
            <a:ext cx="2409825" cy="2971800"/>
          </a:xfrm>
          <a:prstGeom prst="rect">
            <a:avLst/>
          </a:prstGeom>
        </p:spPr>
      </p:pic>
      <p:sp>
        <p:nvSpPr>
          <p:cNvPr id="8" name="TextBox 7">
            <a:extLst>
              <a:ext uri="{FF2B5EF4-FFF2-40B4-BE49-F238E27FC236}">
                <a16:creationId xmlns:a16="http://schemas.microsoft.com/office/drawing/2014/main" id="{F14D4C3B-6FE5-C306-1DF5-1B2A9C73F563}"/>
              </a:ext>
            </a:extLst>
          </p:cNvPr>
          <p:cNvSpPr txBox="1"/>
          <p:nvPr/>
        </p:nvSpPr>
        <p:spPr>
          <a:xfrm>
            <a:off x="2825986" y="1921191"/>
            <a:ext cx="3366427" cy="2123658"/>
          </a:xfrm>
          <a:prstGeom prst="rect">
            <a:avLst/>
          </a:prstGeom>
          <a:noFill/>
        </p:spPr>
        <p:txBody>
          <a:bodyPr wrap="square" rtlCol="0">
            <a:spAutoFit/>
          </a:bodyPr>
          <a:lstStyle/>
          <a:p>
            <a:pPr algn="ctr"/>
            <a:r>
              <a:rPr lang="en-GB" sz="2400" b="1" dirty="0">
                <a:latin typeface="Century Gothic" panose="020B0502020202020204" pitchFamily="34" charset="0"/>
              </a:rPr>
              <a:t>Sarah Lomas</a:t>
            </a:r>
          </a:p>
          <a:p>
            <a:pPr algn="ctr"/>
            <a:r>
              <a:rPr lang="en-GB" dirty="0">
                <a:latin typeface="Century Gothic" panose="020B0502020202020204" pitchFamily="34" charset="0"/>
              </a:rPr>
              <a:t>Senior Practitioner for Inclusion and Wellbeing</a:t>
            </a:r>
          </a:p>
          <a:p>
            <a:pPr algn="ctr"/>
            <a:r>
              <a:rPr lang="en-GB" dirty="0">
                <a:latin typeface="Century Gothic" panose="020B0502020202020204" pitchFamily="34" charset="0"/>
              </a:rPr>
              <a:t>SENCO &amp; ELSA </a:t>
            </a:r>
          </a:p>
          <a:p>
            <a:pPr algn="ctr"/>
            <a:r>
              <a:rPr lang="en-GB" dirty="0">
                <a:latin typeface="Century Gothic" panose="020B0502020202020204" pitchFamily="34" charset="0"/>
                <a:hlinkClick r:id="rId5"/>
              </a:rPr>
              <a:t>Sarah.lomas@stpaulsnursery.yorkschools.net</a:t>
            </a:r>
            <a:r>
              <a:rPr lang="en-GB" dirty="0">
                <a:latin typeface="Century Gothic" panose="020B0502020202020204" pitchFamily="34" charset="0"/>
              </a:rPr>
              <a:t> </a:t>
            </a:r>
          </a:p>
          <a:p>
            <a:pPr algn="ctr"/>
            <a:r>
              <a:rPr lang="en-GB" dirty="0">
                <a:latin typeface="Century Gothic" panose="020B0502020202020204" pitchFamily="34" charset="0"/>
              </a:rPr>
              <a:t> </a:t>
            </a:r>
          </a:p>
        </p:txBody>
      </p:sp>
      <p:sp>
        <p:nvSpPr>
          <p:cNvPr id="11" name="TextBox 10">
            <a:extLst>
              <a:ext uri="{FF2B5EF4-FFF2-40B4-BE49-F238E27FC236}">
                <a16:creationId xmlns:a16="http://schemas.microsoft.com/office/drawing/2014/main" id="{6B9D87D1-EE78-345D-346B-FA151211AEF8}"/>
              </a:ext>
            </a:extLst>
          </p:cNvPr>
          <p:cNvSpPr txBox="1"/>
          <p:nvPr/>
        </p:nvSpPr>
        <p:spPr>
          <a:xfrm>
            <a:off x="8989156" y="1921191"/>
            <a:ext cx="3107128" cy="2123658"/>
          </a:xfrm>
          <a:prstGeom prst="rect">
            <a:avLst/>
          </a:prstGeom>
          <a:noFill/>
        </p:spPr>
        <p:txBody>
          <a:bodyPr wrap="square" rtlCol="0">
            <a:spAutoFit/>
          </a:bodyPr>
          <a:lstStyle/>
          <a:p>
            <a:pPr algn="ctr"/>
            <a:r>
              <a:rPr lang="en-GB" sz="2400" b="1" dirty="0">
                <a:latin typeface="Century Gothic" panose="020B0502020202020204" pitchFamily="34" charset="0"/>
              </a:rPr>
              <a:t>Martin Cumming</a:t>
            </a:r>
          </a:p>
          <a:p>
            <a:pPr algn="ctr"/>
            <a:r>
              <a:rPr lang="en-GB" dirty="0">
                <a:latin typeface="Century Gothic" panose="020B0502020202020204" pitchFamily="34" charset="0"/>
              </a:rPr>
              <a:t>ERP Lead Techer and SENCO</a:t>
            </a:r>
          </a:p>
          <a:p>
            <a:pPr algn="ctr"/>
            <a:r>
              <a:rPr lang="en-GB" dirty="0">
                <a:latin typeface="Century Gothic" panose="020B0502020202020204" pitchFamily="34" charset="0"/>
                <a:hlinkClick r:id="rId6"/>
              </a:rPr>
              <a:t>m.cumming@stapaulsnursery.yorkschools.net</a:t>
            </a:r>
            <a:r>
              <a:rPr lang="en-GB" dirty="0">
                <a:latin typeface="Century Gothic" panose="020B0502020202020204" pitchFamily="34" charset="0"/>
              </a:rPr>
              <a:t> </a:t>
            </a:r>
          </a:p>
          <a:p>
            <a:pPr algn="ctr"/>
            <a:endParaRPr lang="en-GB" dirty="0">
              <a:latin typeface="Century Gothic" panose="020B0502020202020204" pitchFamily="34" charset="0"/>
            </a:endParaRPr>
          </a:p>
          <a:p>
            <a:pPr algn="ctr"/>
            <a:r>
              <a:rPr lang="en-GB" dirty="0">
                <a:latin typeface="Century Gothic" panose="020B0502020202020204" pitchFamily="34" charset="0"/>
              </a:rPr>
              <a:t> </a:t>
            </a:r>
          </a:p>
        </p:txBody>
      </p:sp>
    </p:spTree>
    <p:extLst>
      <p:ext uri="{BB962C8B-B14F-4D97-AF65-F5344CB8AC3E}">
        <p14:creationId xmlns:p14="http://schemas.microsoft.com/office/powerpoint/2010/main" val="1584488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9BE573F2-EA7B-700E-436F-0E43271BAB59}"/>
              </a:ext>
            </a:extLst>
          </p:cNvPr>
          <p:cNvSpPr txBox="1"/>
          <p:nvPr/>
        </p:nvSpPr>
        <p:spPr>
          <a:xfrm>
            <a:off x="622852" y="281869"/>
            <a:ext cx="10402957" cy="4401205"/>
          </a:xfrm>
          <a:prstGeom prst="rect">
            <a:avLst/>
          </a:prstGeom>
          <a:noFill/>
        </p:spPr>
        <p:txBody>
          <a:bodyPr wrap="square" rtlCol="0">
            <a:spAutoFit/>
          </a:bodyPr>
          <a:lstStyle/>
          <a:p>
            <a:r>
              <a:rPr lang="en-GB" sz="2800" dirty="0">
                <a:latin typeface="Century Gothic" panose="020B0502020202020204" pitchFamily="34" charset="0"/>
              </a:rPr>
              <a:t>Course Objectives…</a:t>
            </a:r>
          </a:p>
          <a:p>
            <a:endParaRPr lang="en-GB" sz="2800" dirty="0">
              <a:latin typeface="Century Gothic" panose="020B0502020202020204" pitchFamily="34" charset="0"/>
            </a:endParaRPr>
          </a:p>
          <a:p>
            <a:r>
              <a:rPr lang="en-GB" sz="2800" dirty="0">
                <a:latin typeface="Century Gothic" panose="020B0502020202020204" pitchFamily="34" charset="0"/>
              </a:rPr>
              <a:t>To develop an understanding of how musical/intensive interaction can be used to develop social communication.</a:t>
            </a:r>
          </a:p>
          <a:p>
            <a:endParaRPr lang="en-GB" sz="2800" dirty="0">
              <a:latin typeface="Century Gothic" panose="020B0502020202020204" pitchFamily="34" charset="0"/>
            </a:endParaRPr>
          </a:p>
          <a:p>
            <a:r>
              <a:rPr lang="en-GB" sz="2800" dirty="0">
                <a:latin typeface="Century Gothic" panose="020B0502020202020204" pitchFamily="34" charset="0"/>
              </a:rPr>
              <a:t>To learn about practical ways to incorporate musical interaction into everyday practice. </a:t>
            </a:r>
          </a:p>
          <a:p>
            <a:endParaRPr lang="en-GB" sz="2800" dirty="0">
              <a:latin typeface="Century Gothic" panose="020B0502020202020204" pitchFamily="34" charset="0"/>
            </a:endParaRPr>
          </a:p>
          <a:p>
            <a:r>
              <a:rPr lang="en-GB" sz="2800" dirty="0">
                <a:latin typeface="Century Gothic" panose="020B0502020202020204" pitchFamily="34" charset="0"/>
              </a:rPr>
              <a:t>To share practical advice of how we use musical interaction in setting.</a:t>
            </a:r>
          </a:p>
        </p:txBody>
      </p:sp>
    </p:spTree>
    <p:extLst>
      <p:ext uri="{BB962C8B-B14F-4D97-AF65-F5344CB8AC3E}">
        <p14:creationId xmlns:p14="http://schemas.microsoft.com/office/powerpoint/2010/main" val="3395034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3"/>
          <a:stretch>
            <a:fillRect/>
          </a:stretch>
        </p:blipFill>
        <p:spPr>
          <a:xfrm>
            <a:off x="20149" y="4683074"/>
            <a:ext cx="12151702" cy="2174926"/>
          </a:xfrm>
          <a:prstGeom prst="rect">
            <a:avLst/>
          </a:prstGeom>
        </p:spPr>
      </p:pic>
      <p:sp>
        <p:nvSpPr>
          <p:cNvPr id="4" name="TextBox 3">
            <a:extLst>
              <a:ext uri="{FF2B5EF4-FFF2-40B4-BE49-F238E27FC236}">
                <a16:creationId xmlns:a16="http://schemas.microsoft.com/office/drawing/2014/main" id="{6A91C171-45BD-B808-EDC0-4424F2F11F7C}"/>
              </a:ext>
            </a:extLst>
          </p:cNvPr>
          <p:cNvSpPr txBox="1"/>
          <p:nvPr/>
        </p:nvSpPr>
        <p:spPr>
          <a:xfrm>
            <a:off x="182880" y="160589"/>
            <a:ext cx="2375932" cy="5016758"/>
          </a:xfrm>
          <a:prstGeom prst="rect">
            <a:avLst/>
          </a:prstGeom>
          <a:noFill/>
        </p:spPr>
        <p:txBody>
          <a:bodyPr wrap="square" rtlCol="0">
            <a:spAutoFit/>
          </a:bodyPr>
          <a:lstStyle/>
          <a:p>
            <a:r>
              <a:rPr lang="en-GB" sz="2000" b="1" dirty="0"/>
              <a:t>Where does music fit in the Early Years? </a:t>
            </a:r>
          </a:p>
          <a:p>
            <a:endParaRPr lang="en-GB" sz="2000" dirty="0"/>
          </a:p>
          <a:p>
            <a:r>
              <a:rPr lang="en-GB" sz="2000" dirty="0"/>
              <a:t>Birth – 5 matters</a:t>
            </a:r>
          </a:p>
          <a:p>
            <a:endParaRPr lang="en-GB" sz="2000" dirty="0"/>
          </a:p>
          <a:p>
            <a:r>
              <a:rPr lang="en-GB" sz="2000" b="1" dirty="0"/>
              <a:t>Communication and Interaction:</a:t>
            </a:r>
          </a:p>
          <a:p>
            <a:r>
              <a:rPr lang="en-GB" sz="2000" dirty="0"/>
              <a:t>Listening and Attention</a:t>
            </a:r>
          </a:p>
          <a:p>
            <a:endParaRPr lang="en-GB" sz="2000" dirty="0"/>
          </a:p>
          <a:p>
            <a:r>
              <a:rPr lang="en-GB" sz="2000" b="1" dirty="0"/>
              <a:t>Expressive arts and Design:</a:t>
            </a:r>
          </a:p>
          <a:p>
            <a:r>
              <a:rPr lang="en-GB" sz="2000" dirty="0"/>
              <a:t>Creating with Materials</a:t>
            </a:r>
          </a:p>
          <a:p>
            <a:r>
              <a:rPr lang="en-GB" sz="2000" dirty="0"/>
              <a:t>Being Imaginative.</a:t>
            </a:r>
          </a:p>
        </p:txBody>
      </p:sp>
      <p:pic>
        <p:nvPicPr>
          <p:cNvPr id="9" name="Picture 8">
            <a:extLst>
              <a:ext uri="{FF2B5EF4-FFF2-40B4-BE49-F238E27FC236}">
                <a16:creationId xmlns:a16="http://schemas.microsoft.com/office/drawing/2014/main" id="{531214C8-0494-E968-6E26-39AB48F346A6}"/>
              </a:ext>
            </a:extLst>
          </p:cNvPr>
          <p:cNvPicPr>
            <a:picLocks noChangeAspect="1"/>
          </p:cNvPicPr>
          <p:nvPr/>
        </p:nvPicPr>
        <p:blipFill>
          <a:blip r:embed="rId4"/>
          <a:stretch>
            <a:fillRect/>
          </a:stretch>
        </p:blipFill>
        <p:spPr>
          <a:xfrm>
            <a:off x="2558812" y="82246"/>
            <a:ext cx="5280808" cy="3346754"/>
          </a:xfrm>
          <a:prstGeom prst="rect">
            <a:avLst/>
          </a:prstGeom>
        </p:spPr>
      </p:pic>
      <p:pic>
        <p:nvPicPr>
          <p:cNvPr id="3" name="Picture 2">
            <a:extLst>
              <a:ext uri="{FF2B5EF4-FFF2-40B4-BE49-F238E27FC236}">
                <a16:creationId xmlns:a16="http://schemas.microsoft.com/office/drawing/2014/main" id="{8648ADDA-79EB-2087-803B-7314D660F238}"/>
              </a:ext>
            </a:extLst>
          </p:cNvPr>
          <p:cNvPicPr>
            <a:picLocks noChangeAspect="1"/>
          </p:cNvPicPr>
          <p:nvPr/>
        </p:nvPicPr>
        <p:blipFill>
          <a:blip r:embed="rId5"/>
          <a:stretch>
            <a:fillRect/>
          </a:stretch>
        </p:blipFill>
        <p:spPr>
          <a:xfrm>
            <a:off x="6891043" y="1866094"/>
            <a:ext cx="5280808" cy="3125812"/>
          </a:xfrm>
          <a:prstGeom prst="rect">
            <a:avLst/>
          </a:prstGeom>
        </p:spPr>
      </p:pic>
    </p:spTree>
    <p:extLst>
      <p:ext uri="{BB962C8B-B14F-4D97-AF65-F5344CB8AC3E}">
        <p14:creationId xmlns:p14="http://schemas.microsoft.com/office/powerpoint/2010/main" val="461954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0CF80164-C7B0-4FB2-8E53-F3A2B7FE4745}"/>
              </a:ext>
            </a:extLst>
          </p:cNvPr>
          <p:cNvSpPr txBox="1"/>
          <p:nvPr/>
        </p:nvSpPr>
        <p:spPr>
          <a:xfrm>
            <a:off x="5994009" y="2722545"/>
            <a:ext cx="6098344" cy="369332"/>
          </a:xfrm>
          <a:prstGeom prst="rect">
            <a:avLst/>
          </a:prstGeom>
          <a:noFill/>
        </p:spPr>
        <p:txBody>
          <a:bodyPr wrap="square">
            <a:spAutoFit/>
          </a:bodyPr>
          <a:lstStyle/>
          <a:p>
            <a:r>
              <a:rPr lang="en-GB" b="1" dirty="0">
                <a:latin typeface="Century Gothic" panose="020B0502020202020204" pitchFamily="34" charset="0"/>
              </a:rPr>
              <a:t>Sing songs </a:t>
            </a:r>
            <a:r>
              <a:rPr lang="en-GB" dirty="0">
                <a:latin typeface="Century Gothic" panose="020B0502020202020204" pitchFamily="34" charset="0"/>
              </a:rPr>
              <a:t>and rhymes during everyday routines.</a:t>
            </a:r>
          </a:p>
        </p:txBody>
      </p:sp>
      <p:sp>
        <p:nvSpPr>
          <p:cNvPr id="8" name="TextBox 7">
            <a:extLst>
              <a:ext uri="{FF2B5EF4-FFF2-40B4-BE49-F238E27FC236}">
                <a16:creationId xmlns:a16="http://schemas.microsoft.com/office/drawing/2014/main" id="{7DF6EFE0-36DD-01CF-011B-55693CBE8A3D}"/>
              </a:ext>
            </a:extLst>
          </p:cNvPr>
          <p:cNvSpPr txBox="1"/>
          <p:nvPr/>
        </p:nvSpPr>
        <p:spPr>
          <a:xfrm>
            <a:off x="6096000" y="532184"/>
            <a:ext cx="6098344" cy="369332"/>
          </a:xfrm>
          <a:prstGeom prst="rect">
            <a:avLst/>
          </a:prstGeom>
          <a:noFill/>
        </p:spPr>
        <p:txBody>
          <a:bodyPr wrap="square">
            <a:spAutoFit/>
          </a:bodyPr>
          <a:lstStyle/>
          <a:p>
            <a:r>
              <a:rPr lang="en-GB" b="1" dirty="0">
                <a:latin typeface="Century Gothic" panose="020B0502020202020204" pitchFamily="34" charset="0"/>
              </a:rPr>
              <a:t>Sing songs </a:t>
            </a:r>
            <a:r>
              <a:rPr lang="en-GB" dirty="0">
                <a:latin typeface="Century Gothic" panose="020B0502020202020204" pitchFamily="34" charset="0"/>
              </a:rPr>
              <a:t>and encourage repetitive action rhymes.</a:t>
            </a:r>
          </a:p>
        </p:txBody>
      </p:sp>
      <p:sp>
        <p:nvSpPr>
          <p:cNvPr id="10" name="TextBox 9">
            <a:extLst>
              <a:ext uri="{FF2B5EF4-FFF2-40B4-BE49-F238E27FC236}">
                <a16:creationId xmlns:a16="http://schemas.microsoft.com/office/drawing/2014/main" id="{76F10FE7-96A0-E788-1CE0-0F1AE51A62D8}"/>
              </a:ext>
            </a:extLst>
          </p:cNvPr>
          <p:cNvSpPr txBox="1"/>
          <p:nvPr/>
        </p:nvSpPr>
        <p:spPr>
          <a:xfrm>
            <a:off x="365873" y="2057522"/>
            <a:ext cx="6098344" cy="646331"/>
          </a:xfrm>
          <a:prstGeom prst="rect">
            <a:avLst/>
          </a:prstGeom>
          <a:noFill/>
        </p:spPr>
        <p:txBody>
          <a:bodyPr wrap="square">
            <a:spAutoFit/>
          </a:bodyPr>
          <a:lstStyle/>
          <a:p>
            <a:r>
              <a:rPr lang="en-GB" dirty="0">
                <a:latin typeface="Century Gothic" panose="020B0502020202020204" pitchFamily="34" charset="0"/>
              </a:rPr>
              <a:t>Enjoys rhymes and demonstrates listening by trying to </a:t>
            </a:r>
            <a:r>
              <a:rPr lang="en-GB" b="1" dirty="0">
                <a:latin typeface="Century Gothic" panose="020B0502020202020204" pitchFamily="34" charset="0"/>
              </a:rPr>
              <a:t>join in with actions or vocalisations</a:t>
            </a:r>
          </a:p>
        </p:txBody>
      </p:sp>
      <p:sp>
        <p:nvSpPr>
          <p:cNvPr id="12" name="TextBox 11">
            <a:extLst>
              <a:ext uri="{FF2B5EF4-FFF2-40B4-BE49-F238E27FC236}">
                <a16:creationId xmlns:a16="http://schemas.microsoft.com/office/drawing/2014/main" id="{EECF0F80-D464-539E-55E7-F8E7BF23A4F3}"/>
              </a:ext>
            </a:extLst>
          </p:cNvPr>
          <p:cNvSpPr txBox="1"/>
          <p:nvPr/>
        </p:nvSpPr>
        <p:spPr>
          <a:xfrm>
            <a:off x="365873" y="3396400"/>
            <a:ext cx="6098344" cy="646331"/>
          </a:xfrm>
          <a:prstGeom prst="rect">
            <a:avLst/>
          </a:prstGeom>
          <a:noFill/>
        </p:spPr>
        <p:txBody>
          <a:bodyPr wrap="square">
            <a:spAutoFit/>
          </a:bodyPr>
          <a:lstStyle/>
          <a:p>
            <a:r>
              <a:rPr lang="en-GB" dirty="0">
                <a:latin typeface="Century Gothic" panose="020B0502020202020204" pitchFamily="34" charset="0"/>
              </a:rPr>
              <a:t>Moves whole body to sounds they enjoy, such as </a:t>
            </a:r>
            <a:r>
              <a:rPr lang="en-GB" b="1" dirty="0">
                <a:latin typeface="Century Gothic" panose="020B0502020202020204" pitchFamily="34" charset="0"/>
              </a:rPr>
              <a:t>music</a:t>
            </a:r>
            <a:r>
              <a:rPr lang="en-GB" dirty="0">
                <a:latin typeface="Century Gothic" panose="020B0502020202020204" pitchFamily="34" charset="0"/>
              </a:rPr>
              <a:t> or a regular beat</a:t>
            </a:r>
          </a:p>
        </p:txBody>
      </p:sp>
      <p:sp>
        <p:nvSpPr>
          <p:cNvPr id="14" name="TextBox 13">
            <a:extLst>
              <a:ext uri="{FF2B5EF4-FFF2-40B4-BE49-F238E27FC236}">
                <a16:creationId xmlns:a16="http://schemas.microsoft.com/office/drawing/2014/main" id="{87DA3874-F573-E2C9-36D6-438E0F307951}"/>
              </a:ext>
            </a:extLst>
          </p:cNvPr>
          <p:cNvSpPr txBox="1"/>
          <p:nvPr/>
        </p:nvSpPr>
        <p:spPr>
          <a:xfrm>
            <a:off x="365873" y="4264295"/>
            <a:ext cx="6098344" cy="369332"/>
          </a:xfrm>
          <a:prstGeom prst="rect">
            <a:avLst/>
          </a:prstGeom>
          <a:noFill/>
        </p:spPr>
        <p:txBody>
          <a:bodyPr wrap="square">
            <a:spAutoFit/>
          </a:bodyPr>
          <a:lstStyle/>
          <a:p>
            <a:r>
              <a:rPr lang="en-GB" dirty="0">
                <a:latin typeface="Century Gothic" panose="020B0502020202020204" pitchFamily="34" charset="0"/>
              </a:rPr>
              <a:t>Listens to familiar </a:t>
            </a:r>
            <a:r>
              <a:rPr lang="en-GB" b="1" dirty="0">
                <a:latin typeface="Century Gothic" panose="020B0502020202020204" pitchFamily="34" charset="0"/>
              </a:rPr>
              <a:t>sounds</a:t>
            </a:r>
            <a:r>
              <a:rPr lang="en-GB" dirty="0">
                <a:latin typeface="Century Gothic" panose="020B0502020202020204" pitchFamily="34" charset="0"/>
              </a:rPr>
              <a:t>, words, or finger plays</a:t>
            </a:r>
          </a:p>
        </p:txBody>
      </p:sp>
      <p:sp>
        <p:nvSpPr>
          <p:cNvPr id="16" name="TextBox 15">
            <a:extLst>
              <a:ext uri="{FF2B5EF4-FFF2-40B4-BE49-F238E27FC236}">
                <a16:creationId xmlns:a16="http://schemas.microsoft.com/office/drawing/2014/main" id="{0D0CD5A3-8AE8-7693-72B2-FA46BE249A18}"/>
              </a:ext>
            </a:extLst>
          </p:cNvPr>
          <p:cNvSpPr txBox="1"/>
          <p:nvPr/>
        </p:nvSpPr>
        <p:spPr>
          <a:xfrm>
            <a:off x="5994009" y="3878616"/>
            <a:ext cx="5952185" cy="923330"/>
          </a:xfrm>
          <a:prstGeom prst="rect">
            <a:avLst/>
          </a:prstGeom>
          <a:noFill/>
        </p:spPr>
        <p:txBody>
          <a:bodyPr wrap="square">
            <a:spAutoFit/>
          </a:bodyPr>
          <a:lstStyle/>
          <a:p>
            <a:r>
              <a:rPr lang="en-GB" dirty="0">
                <a:latin typeface="Century Gothic" panose="020B0502020202020204" pitchFamily="34" charset="0"/>
              </a:rPr>
              <a:t>Encourage </a:t>
            </a:r>
            <a:r>
              <a:rPr lang="en-GB" b="1" dirty="0">
                <a:latin typeface="Century Gothic" panose="020B0502020202020204" pitchFamily="34" charset="0"/>
              </a:rPr>
              <a:t>repetition, rhythm and rhyme </a:t>
            </a:r>
            <a:r>
              <a:rPr lang="en-GB" dirty="0">
                <a:latin typeface="Century Gothic" panose="020B0502020202020204" pitchFamily="34" charset="0"/>
              </a:rPr>
              <a:t>by using tone and intonation as you tell, recite or </a:t>
            </a:r>
            <a:r>
              <a:rPr lang="en-GB" b="1" dirty="0">
                <a:latin typeface="Century Gothic" panose="020B0502020202020204" pitchFamily="34" charset="0"/>
              </a:rPr>
              <a:t>sing</a:t>
            </a:r>
            <a:r>
              <a:rPr lang="en-GB" dirty="0">
                <a:latin typeface="Century Gothic" panose="020B0502020202020204" pitchFamily="34" charset="0"/>
              </a:rPr>
              <a:t> stories, poems and rhymes from books.</a:t>
            </a:r>
          </a:p>
        </p:txBody>
      </p:sp>
      <p:sp>
        <p:nvSpPr>
          <p:cNvPr id="18" name="TextBox 17">
            <a:extLst>
              <a:ext uri="{FF2B5EF4-FFF2-40B4-BE49-F238E27FC236}">
                <a16:creationId xmlns:a16="http://schemas.microsoft.com/office/drawing/2014/main" id="{B5B277C8-D5DC-C1DF-B1EB-4550D74FAE22}"/>
              </a:ext>
            </a:extLst>
          </p:cNvPr>
          <p:cNvSpPr txBox="1"/>
          <p:nvPr/>
        </p:nvSpPr>
        <p:spPr>
          <a:xfrm>
            <a:off x="5994009" y="1126021"/>
            <a:ext cx="6302326" cy="923330"/>
          </a:xfrm>
          <a:prstGeom prst="rect">
            <a:avLst/>
          </a:prstGeom>
          <a:noFill/>
        </p:spPr>
        <p:txBody>
          <a:bodyPr wrap="square">
            <a:spAutoFit/>
          </a:bodyPr>
          <a:lstStyle/>
          <a:p>
            <a:r>
              <a:rPr lang="en-GB" dirty="0">
                <a:latin typeface="Century Gothic" panose="020B0502020202020204" pitchFamily="34" charset="0"/>
              </a:rPr>
              <a:t>Introduce “rhyme time” bags…encourage taking these home, and involve parents in </a:t>
            </a:r>
            <a:r>
              <a:rPr lang="en-GB" b="1" dirty="0">
                <a:latin typeface="Century Gothic" panose="020B0502020202020204" pitchFamily="34" charset="0"/>
              </a:rPr>
              <a:t>rhymes</a:t>
            </a:r>
            <a:r>
              <a:rPr lang="en-GB" dirty="0">
                <a:latin typeface="Century Gothic" panose="020B0502020202020204" pitchFamily="34" charset="0"/>
              </a:rPr>
              <a:t> and </a:t>
            </a:r>
            <a:r>
              <a:rPr lang="en-GB" b="1" dirty="0">
                <a:latin typeface="Century Gothic" panose="020B0502020202020204" pitchFamily="34" charset="0"/>
              </a:rPr>
              <a:t>singing</a:t>
            </a:r>
            <a:r>
              <a:rPr lang="en-GB" dirty="0">
                <a:latin typeface="Century Gothic" panose="020B0502020202020204" pitchFamily="34" charset="0"/>
              </a:rPr>
              <a:t> games.</a:t>
            </a:r>
          </a:p>
        </p:txBody>
      </p:sp>
      <p:sp>
        <p:nvSpPr>
          <p:cNvPr id="20" name="TextBox 19">
            <a:extLst>
              <a:ext uri="{FF2B5EF4-FFF2-40B4-BE49-F238E27FC236}">
                <a16:creationId xmlns:a16="http://schemas.microsoft.com/office/drawing/2014/main" id="{975EC780-F33F-62BE-DAD2-2207681FE10B}"/>
              </a:ext>
            </a:extLst>
          </p:cNvPr>
          <p:cNvSpPr txBox="1"/>
          <p:nvPr/>
        </p:nvSpPr>
        <p:spPr>
          <a:xfrm>
            <a:off x="365873" y="201682"/>
            <a:ext cx="6201696" cy="923330"/>
          </a:xfrm>
          <a:prstGeom prst="rect">
            <a:avLst/>
          </a:prstGeom>
          <a:noFill/>
        </p:spPr>
        <p:txBody>
          <a:bodyPr wrap="square">
            <a:spAutoFit/>
          </a:bodyPr>
          <a:lstStyle/>
          <a:p>
            <a:r>
              <a:rPr lang="en-GB" dirty="0">
                <a:latin typeface="Century Gothic" panose="020B0502020202020204" pitchFamily="34" charset="0"/>
              </a:rPr>
              <a:t>Choose stories with repeated refrains, dances and </a:t>
            </a:r>
            <a:r>
              <a:rPr lang="en-GB" b="1" dirty="0">
                <a:latin typeface="Century Gothic" panose="020B0502020202020204" pitchFamily="34" charset="0"/>
              </a:rPr>
              <a:t>action songs </a:t>
            </a:r>
            <a:r>
              <a:rPr lang="en-GB" dirty="0">
                <a:latin typeface="Century Gothic" panose="020B0502020202020204" pitchFamily="34" charset="0"/>
              </a:rPr>
              <a:t>involving </a:t>
            </a:r>
            <a:r>
              <a:rPr lang="en-GB" b="1" dirty="0">
                <a:latin typeface="Century Gothic" panose="020B0502020202020204" pitchFamily="34" charset="0"/>
              </a:rPr>
              <a:t>looking</a:t>
            </a:r>
            <a:r>
              <a:rPr lang="en-GB" dirty="0">
                <a:latin typeface="Century Gothic" panose="020B0502020202020204" pitchFamily="34" charset="0"/>
              </a:rPr>
              <a:t> and </a:t>
            </a:r>
            <a:r>
              <a:rPr lang="en-GB" b="1" dirty="0">
                <a:latin typeface="Century Gothic" panose="020B0502020202020204" pitchFamily="34" charset="0"/>
              </a:rPr>
              <a:t>pointing</a:t>
            </a:r>
            <a:r>
              <a:rPr lang="en-GB" dirty="0">
                <a:latin typeface="Century Gothic" panose="020B0502020202020204" pitchFamily="34" charset="0"/>
              </a:rPr>
              <a:t>, and songs that require replies and </a:t>
            </a:r>
            <a:r>
              <a:rPr lang="en-GB" b="1" dirty="0">
                <a:latin typeface="Century Gothic" panose="020B0502020202020204" pitchFamily="34" charset="0"/>
              </a:rPr>
              <a:t>turn-taking</a:t>
            </a:r>
            <a:r>
              <a:rPr lang="en-GB" dirty="0">
                <a:latin typeface="Century Gothic" panose="020B0502020202020204" pitchFamily="34" charset="0"/>
              </a:rPr>
              <a:t>.</a:t>
            </a:r>
          </a:p>
        </p:txBody>
      </p:sp>
      <p:pic>
        <p:nvPicPr>
          <p:cNvPr id="22" name="Picture 21">
            <a:extLst>
              <a:ext uri="{FF2B5EF4-FFF2-40B4-BE49-F238E27FC236}">
                <a16:creationId xmlns:a16="http://schemas.microsoft.com/office/drawing/2014/main" id="{88AC4EDE-5743-A7BE-E27C-666680D4B39E}"/>
              </a:ext>
            </a:extLst>
          </p:cNvPr>
          <p:cNvPicPr>
            <a:picLocks noChangeAspect="1"/>
          </p:cNvPicPr>
          <p:nvPr/>
        </p:nvPicPr>
        <p:blipFill>
          <a:blip r:embed="rId3"/>
          <a:stretch>
            <a:fillRect/>
          </a:stretch>
        </p:blipFill>
        <p:spPr>
          <a:xfrm>
            <a:off x="9610233" y="4984724"/>
            <a:ext cx="2428875" cy="1571625"/>
          </a:xfrm>
          <a:prstGeom prst="rect">
            <a:avLst/>
          </a:prstGeom>
        </p:spPr>
      </p:pic>
    </p:spTree>
    <p:extLst>
      <p:ext uri="{BB962C8B-B14F-4D97-AF65-F5344CB8AC3E}">
        <p14:creationId xmlns:p14="http://schemas.microsoft.com/office/powerpoint/2010/main" val="1853390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28190D3C-AC52-06B8-1644-56DDCBCAE9C8}"/>
              </a:ext>
            </a:extLst>
          </p:cNvPr>
          <p:cNvSpPr txBox="1"/>
          <p:nvPr/>
        </p:nvSpPr>
        <p:spPr>
          <a:xfrm>
            <a:off x="590843" y="407963"/>
            <a:ext cx="10677379" cy="584775"/>
          </a:xfrm>
          <a:prstGeom prst="rect">
            <a:avLst/>
          </a:prstGeom>
          <a:noFill/>
        </p:spPr>
        <p:txBody>
          <a:bodyPr wrap="square" rtlCol="0">
            <a:spAutoFit/>
          </a:bodyPr>
          <a:lstStyle/>
          <a:p>
            <a:r>
              <a:rPr lang="en-GB" sz="3200" dirty="0">
                <a:latin typeface="Century Gothic" panose="020B0502020202020204" pitchFamily="34" charset="0"/>
              </a:rPr>
              <a:t>What do we mean by Musical Interaction? </a:t>
            </a:r>
          </a:p>
        </p:txBody>
      </p:sp>
      <p:sp>
        <p:nvSpPr>
          <p:cNvPr id="4" name="TextBox 3">
            <a:extLst>
              <a:ext uri="{FF2B5EF4-FFF2-40B4-BE49-F238E27FC236}">
                <a16:creationId xmlns:a16="http://schemas.microsoft.com/office/drawing/2014/main" id="{A0EAD6F2-5238-9629-86F4-7711D11A5835}"/>
              </a:ext>
            </a:extLst>
          </p:cNvPr>
          <p:cNvSpPr txBox="1"/>
          <p:nvPr/>
        </p:nvSpPr>
        <p:spPr>
          <a:xfrm>
            <a:off x="590843" y="1382011"/>
            <a:ext cx="10564837" cy="4524315"/>
          </a:xfrm>
          <a:prstGeom prst="rect">
            <a:avLst/>
          </a:prstGeom>
          <a:noFill/>
        </p:spPr>
        <p:txBody>
          <a:bodyPr wrap="square" rtlCol="0">
            <a:spAutoFit/>
          </a:bodyPr>
          <a:lstStyle/>
          <a:p>
            <a:r>
              <a:rPr lang="en-GB" sz="2400" dirty="0">
                <a:latin typeface="Century Gothic" panose="020B0502020202020204" pitchFamily="34" charset="0"/>
              </a:rPr>
              <a:t>1:1 or small group time with an adult using Musical Instruments, songs etc to develop communication and interaction with others. </a:t>
            </a:r>
          </a:p>
          <a:p>
            <a:endParaRPr lang="en-GB" sz="2400" dirty="0">
              <a:latin typeface="Century Gothic" panose="020B0502020202020204" pitchFamily="34" charset="0"/>
            </a:endParaRPr>
          </a:p>
          <a:p>
            <a:r>
              <a:rPr lang="en-GB" sz="2400" dirty="0">
                <a:latin typeface="Century Gothic" panose="020B0502020202020204" pitchFamily="34" charset="0"/>
              </a:rPr>
              <a:t>Works for all children but can be used as a focus for those with Communication and interaction differences and Speech, Language and Communication Needs.</a:t>
            </a:r>
          </a:p>
          <a:p>
            <a:endParaRPr lang="en-GB" sz="2400" dirty="0">
              <a:latin typeface="Century Gothic" panose="020B0502020202020204" pitchFamily="34" charset="0"/>
            </a:endParaRPr>
          </a:p>
          <a:p>
            <a:r>
              <a:rPr lang="en-GB" sz="2400" dirty="0">
                <a:latin typeface="Century Gothic" panose="020B0502020202020204" pitchFamily="34" charset="0"/>
              </a:rPr>
              <a:t>Should be fun but also a little repetitive. This helps with routine. </a:t>
            </a:r>
          </a:p>
          <a:p>
            <a:endParaRPr lang="en-GB" sz="2400" dirty="0">
              <a:latin typeface="Century Gothic" panose="020B0502020202020204" pitchFamily="34" charset="0"/>
            </a:endParaRPr>
          </a:p>
          <a:p>
            <a:endParaRPr lang="en-GB" sz="2400" dirty="0">
              <a:latin typeface="Century Gothic" panose="020B0502020202020204" pitchFamily="34" charset="0"/>
            </a:endParaRPr>
          </a:p>
          <a:p>
            <a:endParaRPr lang="en-GB" sz="2400" dirty="0">
              <a:latin typeface="Century Gothic" panose="020B0502020202020204" pitchFamily="34" charset="0"/>
            </a:endParaRPr>
          </a:p>
          <a:p>
            <a:endParaRPr lang="en-GB" sz="2400" dirty="0">
              <a:latin typeface="Century Gothic" panose="020B0502020202020204" pitchFamily="34" charset="0"/>
            </a:endParaRPr>
          </a:p>
        </p:txBody>
      </p:sp>
    </p:spTree>
    <p:extLst>
      <p:ext uri="{BB962C8B-B14F-4D97-AF65-F5344CB8AC3E}">
        <p14:creationId xmlns:p14="http://schemas.microsoft.com/office/powerpoint/2010/main" val="1525341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F10EA623-2F9D-33BD-5CC0-7C7A2CC17D2A}"/>
              </a:ext>
            </a:extLst>
          </p:cNvPr>
          <p:cNvSpPr txBox="1"/>
          <p:nvPr/>
        </p:nvSpPr>
        <p:spPr>
          <a:xfrm>
            <a:off x="249701" y="261610"/>
            <a:ext cx="7670409" cy="4524315"/>
          </a:xfrm>
          <a:prstGeom prst="rect">
            <a:avLst/>
          </a:prstGeom>
          <a:noFill/>
        </p:spPr>
        <p:txBody>
          <a:bodyPr wrap="square">
            <a:spAutoFit/>
          </a:bodyPr>
          <a:lstStyle/>
          <a:p>
            <a:r>
              <a:rPr lang="en-GB" sz="3200" dirty="0">
                <a:latin typeface="Century Gothic" panose="020B0502020202020204" pitchFamily="34" charset="0"/>
              </a:rPr>
              <a:t>Musical Interaction develops…</a:t>
            </a:r>
          </a:p>
          <a:p>
            <a:endParaRPr lang="en-GB" sz="3200" dirty="0">
              <a:latin typeface="Century Gothic" panose="020B0502020202020204" pitchFamily="34" charset="0"/>
            </a:endParaRPr>
          </a:p>
          <a:p>
            <a:r>
              <a:rPr lang="en-GB" sz="3200" dirty="0">
                <a:latin typeface="Century Gothic" panose="020B0502020202020204" pitchFamily="34" charset="0"/>
              </a:rPr>
              <a:t>Turn taking</a:t>
            </a:r>
          </a:p>
          <a:p>
            <a:r>
              <a:rPr lang="en-GB" sz="3200" dirty="0">
                <a:latin typeface="Century Gothic" panose="020B0502020202020204" pitchFamily="34" charset="0"/>
              </a:rPr>
              <a:t>Eye contact</a:t>
            </a:r>
          </a:p>
          <a:p>
            <a:r>
              <a:rPr lang="en-GB" sz="3200" dirty="0">
                <a:latin typeface="Century Gothic" panose="020B0502020202020204" pitchFamily="34" charset="0"/>
              </a:rPr>
              <a:t>Listening and attention skills </a:t>
            </a:r>
          </a:p>
          <a:p>
            <a:r>
              <a:rPr lang="en-GB" sz="3200" dirty="0">
                <a:latin typeface="Century Gothic" panose="020B0502020202020204" pitchFamily="34" charset="0"/>
              </a:rPr>
              <a:t>Speaking</a:t>
            </a:r>
          </a:p>
          <a:p>
            <a:r>
              <a:rPr lang="en-GB" sz="3200" dirty="0">
                <a:latin typeface="Century Gothic" panose="020B0502020202020204" pitchFamily="34" charset="0"/>
              </a:rPr>
              <a:t>Vocabulary (through action songs)</a:t>
            </a:r>
          </a:p>
          <a:p>
            <a:r>
              <a:rPr lang="en-GB" sz="3200" dirty="0">
                <a:latin typeface="Century Gothic" panose="020B0502020202020204" pitchFamily="34" charset="0"/>
              </a:rPr>
              <a:t>Requesting</a:t>
            </a:r>
          </a:p>
          <a:p>
            <a:r>
              <a:rPr lang="en-GB" sz="3200" dirty="0">
                <a:latin typeface="Century Gothic" panose="020B0502020202020204" pitchFamily="34" charset="0"/>
              </a:rPr>
              <a:t>Social Communication </a:t>
            </a:r>
            <a:endParaRPr lang="en-GB" sz="3200" dirty="0"/>
          </a:p>
        </p:txBody>
      </p:sp>
      <p:pic>
        <p:nvPicPr>
          <p:cNvPr id="6" name="Picture 5" descr="A picture containing person, indoor&#10;&#10;Description automatically generated">
            <a:extLst>
              <a:ext uri="{FF2B5EF4-FFF2-40B4-BE49-F238E27FC236}">
                <a16:creationId xmlns:a16="http://schemas.microsoft.com/office/drawing/2014/main" id="{9FF9E289-1FA5-56BF-B421-9F442AE833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839226" y="986666"/>
            <a:ext cx="4854712" cy="3641034"/>
          </a:xfrm>
          <a:prstGeom prst="rect">
            <a:avLst/>
          </a:prstGeom>
        </p:spPr>
      </p:pic>
    </p:spTree>
    <p:extLst>
      <p:ext uri="{BB962C8B-B14F-4D97-AF65-F5344CB8AC3E}">
        <p14:creationId xmlns:p14="http://schemas.microsoft.com/office/powerpoint/2010/main" val="1644808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3"/>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464234" y="478302"/>
            <a:ext cx="7230794" cy="584775"/>
          </a:xfrm>
          <a:prstGeom prst="rect">
            <a:avLst/>
          </a:prstGeom>
          <a:noFill/>
        </p:spPr>
        <p:txBody>
          <a:bodyPr wrap="square" rtlCol="0">
            <a:spAutoFit/>
          </a:bodyPr>
          <a:lstStyle/>
          <a:p>
            <a:r>
              <a:rPr lang="en-GB" sz="3200" dirty="0">
                <a:latin typeface="Century Gothic" panose="020B0502020202020204" pitchFamily="34" charset="0"/>
              </a:rPr>
              <a:t>Lycra</a:t>
            </a:r>
            <a:endParaRPr lang="en-GB" dirty="0">
              <a:latin typeface="Century Gothic" panose="020B0502020202020204" pitchFamily="34" charset="0"/>
            </a:endParaRPr>
          </a:p>
        </p:txBody>
      </p:sp>
      <p:pic>
        <p:nvPicPr>
          <p:cNvPr id="4" name="Picture 3" descr="A picture containing person, indoor&#10;&#10;Description automatically generated">
            <a:extLst>
              <a:ext uri="{FF2B5EF4-FFF2-40B4-BE49-F238E27FC236}">
                <a16:creationId xmlns:a16="http://schemas.microsoft.com/office/drawing/2014/main" id="{FD097C4A-CA3D-503F-0D0C-B1B6EFF293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8133" y="1906172"/>
            <a:ext cx="3788898" cy="2841674"/>
          </a:xfrm>
          <a:prstGeom prst="rect">
            <a:avLst/>
          </a:prstGeom>
        </p:spPr>
      </p:pic>
      <p:pic>
        <p:nvPicPr>
          <p:cNvPr id="7" name="Picture 6" descr="A picture containing person, indoor, blue&#10;&#10;Description automatically generated">
            <a:extLst>
              <a:ext uri="{FF2B5EF4-FFF2-40B4-BE49-F238E27FC236}">
                <a16:creationId xmlns:a16="http://schemas.microsoft.com/office/drawing/2014/main" id="{3809E7A0-EE59-6BD7-70B3-A360852B0D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67864" y="2174926"/>
            <a:ext cx="2602136" cy="3186801"/>
          </a:xfrm>
          <a:prstGeom prst="rect">
            <a:avLst/>
          </a:prstGeom>
        </p:spPr>
      </p:pic>
      <p:pic>
        <p:nvPicPr>
          <p:cNvPr id="9" name="Picture 8" descr="A picture containing indoor&#10;&#10;Description automatically generated">
            <a:extLst>
              <a:ext uri="{FF2B5EF4-FFF2-40B4-BE49-F238E27FC236}">
                <a16:creationId xmlns:a16="http://schemas.microsoft.com/office/drawing/2014/main" id="{2799084A-CCE3-3B81-45AB-589127EBF9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1433485" y="761070"/>
            <a:ext cx="4118645" cy="3088984"/>
          </a:xfrm>
          <a:prstGeom prst="rect">
            <a:avLst/>
          </a:prstGeom>
        </p:spPr>
      </p:pic>
    </p:spTree>
    <p:extLst>
      <p:ext uri="{BB962C8B-B14F-4D97-AF65-F5344CB8AC3E}">
        <p14:creationId xmlns:p14="http://schemas.microsoft.com/office/powerpoint/2010/main" val="31488626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464234" y="478302"/>
            <a:ext cx="7230794" cy="584775"/>
          </a:xfrm>
          <a:prstGeom prst="rect">
            <a:avLst/>
          </a:prstGeom>
          <a:noFill/>
        </p:spPr>
        <p:txBody>
          <a:bodyPr wrap="square" rtlCol="0">
            <a:spAutoFit/>
          </a:bodyPr>
          <a:lstStyle/>
          <a:p>
            <a:r>
              <a:rPr lang="en-GB" sz="3200" dirty="0">
                <a:latin typeface="Century Gothic" panose="020B0502020202020204" pitchFamily="34" charset="0"/>
              </a:rPr>
              <a:t>Tin foil blanket</a:t>
            </a:r>
            <a:endParaRPr lang="en-GB" dirty="0">
              <a:latin typeface="Century Gothic" panose="020B0502020202020204" pitchFamily="34" charset="0"/>
            </a:endParaRPr>
          </a:p>
        </p:txBody>
      </p:sp>
      <p:pic>
        <p:nvPicPr>
          <p:cNvPr id="1026" name="Picture 2" descr="Winter sensory play for toddlers - The Ladybirds' Adventures">
            <a:extLst>
              <a:ext uri="{FF2B5EF4-FFF2-40B4-BE49-F238E27FC236}">
                <a16:creationId xmlns:a16="http://schemas.microsoft.com/office/drawing/2014/main" id="{5FF8358F-253E-FF9D-CEE9-9CA69C00EE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9452" y="478302"/>
            <a:ext cx="6175717" cy="447185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B62F210-2F2C-AB9A-FCB1-10A3671B2060}"/>
              </a:ext>
            </a:extLst>
          </p:cNvPr>
          <p:cNvSpPr txBox="1"/>
          <p:nvPr/>
        </p:nvSpPr>
        <p:spPr>
          <a:xfrm>
            <a:off x="464234" y="1090688"/>
            <a:ext cx="4501661" cy="3539430"/>
          </a:xfrm>
          <a:prstGeom prst="rect">
            <a:avLst/>
          </a:prstGeom>
          <a:noFill/>
        </p:spPr>
        <p:txBody>
          <a:bodyPr wrap="square" rtlCol="0">
            <a:spAutoFit/>
          </a:bodyPr>
          <a:lstStyle/>
          <a:p>
            <a:r>
              <a:rPr lang="en-GB" sz="2800" dirty="0">
                <a:latin typeface="Century Gothic" panose="020B0502020202020204" pitchFamily="34" charset="0"/>
              </a:rPr>
              <a:t>Tin foil for group singing</a:t>
            </a:r>
          </a:p>
          <a:p>
            <a:endParaRPr lang="en-GB" sz="2800" dirty="0">
              <a:latin typeface="Century Gothic" panose="020B0502020202020204" pitchFamily="34" charset="0"/>
            </a:endParaRPr>
          </a:p>
          <a:p>
            <a:r>
              <a:rPr lang="en-GB" sz="2800" dirty="0">
                <a:latin typeface="Century Gothic" panose="020B0502020202020204" pitchFamily="34" charset="0"/>
              </a:rPr>
              <a:t>Sprinkle with water and sing ‘I hear thunder’ or ‘It’s raining it’s pouring’</a:t>
            </a:r>
          </a:p>
          <a:p>
            <a:endParaRPr lang="en-GB" sz="2800" dirty="0">
              <a:latin typeface="Century Gothic" panose="020B0502020202020204" pitchFamily="34" charset="0"/>
            </a:endParaRPr>
          </a:p>
          <a:p>
            <a:r>
              <a:rPr lang="en-GB" sz="2800" dirty="0">
                <a:latin typeface="Century Gothic" panose="020B0502020202020204" pitchFamily="34" charset="0"/>
              </a:rPr>
              <a:t>Shake it up and down and make rain inside!</a:t>
            </a:r>
          </a:p>
        </p:txBody>
      </p:sp>
    </p:spTree>
    <p:extLst>
      <p:ext uri="{BB962C8B-B14F-4D97-AF65-F5344CB8AC3E}">
        <p14:creationId xmlns:p14="http://schemas.microsoft.com/office/powerpoint/2010/main" val="2346701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464234" y="478302"/>
            <a:ext cx="7230794" cy="584775"/>
          </a:xfrm>
          <a:prstGeom prst="rect">
            <a:avLst/>
          </a:prstGeom>
          <a:noFill/>
        </p:spPr>
        <p:txBody>
          <a:bodyPr wrap="square" rtlCol="0">
            <a:spAutoFit/>
          </a:bodyPr>
          <a:lstStyle/>
          <a:p>
            <a:r>
              <a:rPr lang="en-GB" sz="3200" dirty="0">
                <a:latin typeface="Century Gothic" panose="020B0502020202020204" pitchFamily="34" charset="0"/>
              </a:rPr>
              <a:t>What’s in the bag?</a:t>
            </a:r>
            <a:endParaRPr lang="en-GB" dirty="0">
              <a:latin typeface="Century Gothic" panose="020B0502020202020204" pitchFamily="34" charset="0"/>
            </a:endParaRPr>
          </a:p>
        </p:txBody>
      </p:sp>
      <p:pic>
        <p:nvPicPr>
          <p:cNvPr id="1026" name="Picture 2" descr="Whats in the Bag? Mystery Drawstring Feely Bag">
            <a:extLst>
              <a:ext uri="{FF2B5EF4-FFF2-40B4-BE49-F238E27FC236}">
                <a16:creationId xmlns:a16="http://schemas.microsoft.com/office/drawing/2014/main" id="{0EADF673-E514-0720-AE15-5AC282F7A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342" y="1086184"/>
            <a:ext cx="3248025" cy="35968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bee Farm Animal Figurines, 12 Pieces Realistic Farm Animal Figures Toys Simulation Farm Animals Playset Miniature Party Favors Bath Toys">
            <a:extLst>
              <a:ext uri="{FF2B5EF4-FFF2-40B4-BE49-F238E27FC236}">
                <a16:creationId xmlns:a16="http://schemas.microsoft.com/office/drawing/2014/main" id="{89C08600-7ED9-BA04-936A-03B5F70777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3597" y="1908490"/>
            <a:ext cx="2471431" cy="250632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668D94F-693C-9C64-8B2D-51616A7DAEEE}"/>
              </a:ext>
            </a:extLst>
          </p:cNvPr>
          <p:cNvPicPr>
            <a:picLocks noChangeAspect="1"/>
          </p:cNvPicPr>
          <p:nvPr/>
        </p:nvPicPr>
        <p:blipFill>
          <a:blip r:embed="rId5"/>
          <a:stretch>
            <a:fillRect/>
          </a:stretch>
        </p:blipFill>
        <p:spPr>
          <a:xfrm>
            <a:off x="8236634" y="518527"/>
            <a:ext cx="2747502" cy="2627173"/>
          </a:xfrm>
          <a:prstGeom prst="rect">
            <a:avLst/>
          </a:prstGeom>
        </p:spPr>
      </p:pic>
      <p:pic>
        <p:nvPicPr>
          <p:cNvPr id="1036" name="Picture 12" descr="Sponsored Ad – Jandra 20Pieces 8 Inch Kids Rhythm Sticks Music Lummi Sticks Classical Wood Claves Musical Percussion Instr...">
            <a:extLst>
              <a:ext uri="{FF2B5EF4-FFF2-40B4-BE49-F238E27FC236}">
                <a16:creationId xmlns:a16="http://schemas.microsoft.com/office/drawing/2014/main" id="{E71188EF-D0EF-501C-FDF7-5216106881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30477" y="3422087"/>
            <a:ext cx="2359816" cy="2286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7079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464234" y="478302"/>
            <a:ext cx="7230794" cy="584775"/>
          </a:xfrm>
          <a:prstGeom prst="rect">
            <a:avLst/>
          </a:prstGeom>
          <a:noFill/>
        </p:spPr>
        <p:txBody>
          <a:bodyPr wrap="square" rtlCol="0">
            <a:spAutoFit/>
          </a:bodyPr>
          <a:lstStyle/>
          <a:p>
            <a:r>
              <a:rPr lang="en-GB" sz="3200" dirty="0">
                <a:latin typeface="Century Gothic" panose="020B0502020202020204" pitchFamily="34" charset="0"/>
              </a:rPr>
              <a:t>Musical Routines</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1096FDA5-EF30-49FA-D075-E165ED3D33D1}"/>
              </a:ext>
            </a:extLst>
          </p:cNvPr>
          <p:cNvPicPr>
            <a:picLocks noChangeAspect="1"/>
          </p:cNvPicPr>
          <p:nvPr/>
        </p:nvPicPr>
        <p:blipFill>
          <a:blip r:embed="rId3"/>
          <a:stretch>
            <a:fillRect/>
          </a:stretch>
        </p:blipFill>
        <p:spPr>
          <a:xfrm>
            <a:off x="4576690" y="478302"/>
            <a:ext cx="7315200" cy="4352925"/>
          </a:xfrm>
          <a:prstGeom prst="rect">
            <a:avLst/>
          </a:prstGeom>
        </p:spPr>
      </p:pic>
      <p:sp>
        <p:nvSpPr>
          <p:cNvPr id="6" name="TextBox 5">
            <a:extLst>
              <a:ext uri="{FF2B5EF4-FFF2-40B4-BE49-F238E27FC236}">
                <a16:creationId xmlns:a16="http://schemas.microsoft.com/office/drawing/2014/main" id="{89986503-46E7-001D-414F-422D32E83D18}"/>
              </a:ext>
            </a:extLst>
          </p:cNvPr>
          <p:cNvSpPr txBox="1"/>
          <p:nvPr/>
        </p:nvSpPr>
        <p:spPr>
          <a:xfrm>
            <a:off x="464234" y="1308295"/>
            <a:ext cx="3657600" cy="3416320"/>
          </a:xfrm>
          <a:prstGeom prst="rect">
            <a:avLst/>
          </a:prstGeom>
          <a:noFill/>
        </p:spPr>
        <p:txBody>
          <a:bodyPr wrap="square" rtlCol="0">
            <a:spAutoFit/>
          </a:bodyPr>
          <a:lstStyle/>
          <a:p>
            <a:pPr algn="ctr"/>
            <a:r>
              <a:rPr lang="en-GB" sz="2400" dirty="0">
                <a:latin typeface="Century Gothic" panose="020B0502020202020204" pitchFamily="34" charset="0"/>
              </a:rPr>
              <a:t>Singing, whatever the time of day, the routine you are carrying out or whether you have a child learning to potty train, music can be used to support learning and interaction.</a:t>
            </a:r>
            <a:endParaRPr lang="en-GB" dirty="0">
              <a:latin typeface="Century Gothic" panose="020B0502020202020204" pitchFamily="34" charset="0"/>
            </a:endParaRPr>
          </a:p>
        </p:txBody>
      </p:sp>
    </p:spTree>
    <p:extLst>
      <p:ext uri="{BB962C8B-B14F-4D97-AF65-F5344CB8AC3E}">
        <p14:creationId xmlns:p14="http://schemas.microsoft.com/office/powerpoint/2010/main" val="33522037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464234" y="478302"/>
            <a:ext cx="7230794" cy="584775"/>
          </a:xfrm>
          <a:prstGeom prst="rect">
            <a:avLst/>
          </a:prstGeom>
          <a:noFill/>
        </p:spPr>
        <p:txBody>
          <a:bodyPr wrap="square" rtlCol="0">
            <a:spAutoFit/>
          </a:bodyPr>
          <a:lstStyle/>
          <a:p>
            <a:r>
              <a:rPr lang="en-GB" sz="3200" dirty="0">
                <a:latin typeface="Century Gothic" panose="020B0502020202020204" pitchFamily="34" charset="0"/>
              </a:rPr>
              <a:t>For requesting…</a:t>
            </a:r>
            <a:endParaRPr lang="en-GB" dirty="0">
              <a:latin typeface="Century Gothic" panose="020B0502020202020204" pitchFamily="34" charset="0"/>
            </a:endParaRPr>
          </a:p>
        </p:txBody>
      </p:sp>
      <p:sp>
        <p:nvSpPr>
          <p:cNvPr id="3" name="TextBox 2">
            <a:extLst>
              <a:ext uri="{FF2B5EF4-FFF2-40B4-BE49-F238E27FC236}">
                <a16:creationId xmlns:a16="http://schemas.microsoft.com/office/drawing/2014/main" id="{659101A3-89C4-303F-0AB8-ADF824C29897}"/>
              </a:ext>
            </a:extLst>
          </p:cNvPr>
          <p:cNvSpPr txBox="1"/>
          <p:nvPr/>
        </p:nvSpPr>
        <p:spPr>
          <a:xfrm>
            <a:off x="6665624" y="981041"/>
            <a:ext cx="5250546" cy="3539430"/>
          </a:xfrm>
          <a:prstGeom prst="rect">
            <a:avLst/>
          </a:prstGeom>
          <a:noFill/>
        </p:spPr>
        <p:txBody>
          <a:bodyPr wrap="square" rtlCol="0">
            <a:spAutoFit/>
          </a:bodyPr>
          <a:lstStyle/>
          <a:p>
            <a:r>
              <a:rPr lang="en-GB" sz="2800" dirty="0">
                <a:latin typeface="Century Gothic" panose="020B0502020202020204" pitchFamily="34" charset="0"/>
              </a:rPr>
              <a:t>We use Colourful Semantics, as suggested by Speech and Language Therapists, to help children with requesting objects, activities or music. The small person in the video is requesting what to play on Alexa in our ERP. </a:t>
            </a:r>
          </a:p>
        </p:txBody>
      </p:sp>
    </p:spTree>
    <p:extLst>
      <p:ext uri="{BB962C8B-B14F-4D97-AF65-F5344CB8AC3E}">
        <p14:creationId xmlns:p14="http://schemas.microsoft.com/office/powerpoint/2010/main" val="776977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464234" y="478302"/>
            <a:ext cx="7230794" cy="584775"/>
          </a:xfrm>
          <a:prstGeom prst="rect">
            <a:avLst/>
          </a:prstGeom>
          <a:noFill/>
        </p:spPr>
        <p:txBody>
          <a:bodyPr wrap="square" rtlCol="0">
            <a:spAutoFit/>
          </a:bodyPr>
          <a:lstStyle/>
          <a:p>
            <a:r>
              <a:rPr lang="en-GB" sz="3200" dirty="0">
                <a:latin typeface="Century Gothic" panose="020B0502020202020204" pitchFamily="34" charset="0"/>
              </a:rPr>
              <a:t>Choice boards…</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3BE3ABAE-61DA-81FE-B375-7EA6CB3FCAF1}"/>
              </a:ext>
            </a:extLst>
          </p:cNvPr>
          <p:cNvPicPr>
            <a:picLocks noChangeAspect="1"/>
          </p:cNvPicPr>
          <p:nvPr/>
        </p:nvPicPr>
        <p:blipFill>
          <a:blip r:embed="rId3"/>
          <a:stretch>
            <a:fillRect/>
          </a:stretch>
        </p:blipFill>
        <p:spPr>
          <a:xfrm>
            <a:off x="5655212" y="332417"/>
            <a:ext cx="6213231" cy="4387302"/>
          </a:xfrm>
          <a:prstGeom prst="rect">
            <a:avLst/>
          </a:prstGeom>
        </p:spPr>
      </p:pic>
      <p:pic>
        <p:nvPicPr>
          <p:cNvPr id="7" name="Picture 6">
            <a:extLst>
              <a:ext uri="{FF2B5EF4-FFF2-40B4-BE49-F238E27FC236}">
                <a16:creationId xmlns:a16="http://schemas.microsoft.com/office/drawing/2014/main" id="{E72D9AF4-840E-D11F-875F-D1BC9B215BCE}"/>
              </a:ext>
            </a:extLst>
          </p:cNvPr>
          <p:cNvPicPr>
            <a:picLocks noChangeAspect="1"/>
          </p:cNvPicPr>
          <p:nvPr/>
        </p:nvPicPr>
        <p:blipFill>
          <a:blip r:embed="rId4"/>
          <a:stretch>
            <a:fillRect/>
          </a:stretch>
        </p:blipFill>
        <p:spPr>
          <a:xfrm>
            <a:off x="464234" y="1063077"/>
            <a:ext cx="4360545" cy="3656642"/>
          </a:xfrm>
          <a:prstGeom prst="rect">
            <a:avLst/>
          </a:prstGeom>
        </p:spPr>
      </p:pic>
    </p:spTree>
    <p:extLst>
      <p:ext uri="{BB962C8B-B14F-4D97-AF65-F5344CB8AC3E}">
        <p14:creationId xmlns:p14="http://schemas.microsoft.com/office/powerpoint/2010/main" val="3091740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163391" y="421108"/>
            <a:ext cx="4921126" cy="4216539"/>
          </a:xfrm>
          <a:prstGeom prst="rect">
            <a:avLst/>
          </a:prstGeom>
          <a:noFill/>
        </p:spPr>
        <p:txBody>
          <a:bodyPr wrap="square" rtlCol="0">
            <a:spAutoFit/>
          </a:bodyPr>
          <a:lstStyle/>
          <a:p>
            <a:r>
              <a:rPr lang="en-GB" sz="3200" dirty="0">
                <a:latin typeface="Century Gothic" panose="020B0502020202020204" pitchFamily="34" charset="0"/>
              </a:rPr>
              <a:t>Communication </a:t>
            </a:r>
          </a:p>
          <a:p>
            <a:r>
              <a:rPr lang="en-GB" sz="3200" dirty="0">
                <a:latin typeface="Century Gothic" panose="020B0502020202020204" pitchFamily="34" charset="0"/>
              </a:rPr>
              <a:t>Group…</a:t>
            </a:r>
          </a:p>
          <a:p>
            <a:endParaRPr lang="en-GB" sz="2400" dirty="0">
              <a:latin typeface="Century Gothic" panose="020B0502020202020204" pitchFamily="34" charset="0"/>
            </a:endParaRPr>
          </a:p>
          <a:p>
            <a:r>
              <a:rPr lang="en-GB" sz="2000" dirty="0">
                <a:latin typeface="Century Gothic" panose="020B0502020202020204" pitchFamily="34" charset="0"/>
              </a:rPr>
              <a:t>Used to develop social communication in children with SLCN. We do this daily following a set routine. We have found over the years that this is truly beneficial to building daily routine, interactions between peers but also between adults and children. We ensure that the activities are highly motivational and fun.  </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5099170C-2E92-67BB-8440-293AEA7A39D3}"/>
              </a:ext>
            </a:extLst>
          </p:cNvPr>
          <p:cNvPicPr>
            <a:picLocks noChangeAspect="1"/>
          </p:cNvPicPr>
          <p:nvPr/>
        </p:nvPicPr>
        <p:blipFill>
          <a:blip r:embed="rId3"/>
          <a:stretch>
            <a:fillRect/>
          </a:stretch>
        </p:blipFill>
        <p:spPr>
          <a:xfrm>
            <a:off x="5227759" y="151521"/>
            <a:ext cx="6800850" cy="4838700"/>
          </a:xfrm>
          <a:prstGeom prst="rect">
            <a:avLst/>
          </a:prstGeom>
        </p:spPr>
      </p:pic>
    </p:spTree>
    <p:extLst>
      <p:ext uri="{BB962C8B-B14F-4D97-AF65-F5344CB8AC3E}">
        <p14:creationId xmlns:p14="http://schemas.microsoft.com/office/powerpoint/2010/main" val="1466431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464234" y="914851"/>
            <a:ext cx="9242474" cy="523220"/>
          </a:xfrm>
          <a:prstGeom prst="rect">
            <a:avLst/>
          </a:prstGeom>
          <a:noFill/>
        </p:spPr>
        <p:txBody>
          <a:bodyPr wrap="square" rtlCol="0">
            <a:spAutoFit/>
          </a:bodyPr>
          <a:lstStyle/>
          <a:p>
            <a:r>
              <a:rPr lang="en-GB" sz="2800" dirty="0">
                <a:latin typeface="Century Gothic" panose="020B0502020202020204" pitchFamily="34" charset="0"/>
              </a:rPr>
              <a:t>Communication Group – Typical Session…</a:t>
            </a:r>
            <a:endParaRPr lang="en-GB" dirty="0">
              <a:latin typeface="Century Gothic" panose="020B0502020202020204" pitchFamily="34" charset="0"/>
            </a:endParaRPr>
          </a:p>
        </p:txBody>
      </p:sp>
      <p:sp>
        <p:nvSpPr>
          <p:cNvPr id="3" name="TextBox 2">
            <a:extLst>
              <a:ext uri="{FF2B5EF4-FFF2-40B4-BE49-F238E27FC236}">
                <a16:creationId xmlns:a16="http://schemas.microsoft.com/office/drawing/2014/main" id="{DE0B9F01-C52C-8E61-6FB8-428D20F67EC8}"/>
              </a:ext>
            </a:extLst>
          </p:cNvPr>
          <p:cNvSpPr txBox="1"/>
          <p:nvPr/>
        </p:nvSpPr>
        <p:spPr>
          <a:xfrm>
            <a:off x="464234" y="2345332"/>
            <a:ext cx="8243668" cy="2677656"/>
          </a:xfrm>
          <a:prstGeom prst="rect">
            <a:avLst/>
          </a:prstGeom>
          <a:noFill/>
        </p:spPr>
        <p:txBody>
          <a:bodyPr wrap="square" rtlCol="0">
            <a:spAutoFit/>
          </a:bodyPr>
          <a:lstStyle/>
          <a:p>
            <a:r>
              <a:rPr lang="en-GB" sz="2800" b="1" dirty="0">
                <a:latin typeface="Century Gothic" panose="020B0502020202020204" pitchFamily="34" charset="0"/>
              </a:rPr>
              <a:t>Hello Song</a:t>
            </a:r>
          </a:p>
          <a:p>
            <a:r>
              <a:rPr lang="en-GB" sz="2800" b="1" dirty="0">
                <a:latin typeface="Century Gothic" panose="020B0502020202020204" pitchFamily="34" charset="0"/>
              </a:rPr>
              <a:t>Names</a:t>
            </a:r>
            <a:r>
              <a:rPr lang="en-GB" sz="2800" dirty="0">
                <a:latin typeface="Century Gothic" panose="020B0502020202020204" pitchFamily="34" charset="0"/>
              </a:rPr>
              <a:t> – From a choice – use errorless learning </a:t>
            </a:r>
          </a:p>
          <a:p>
            <a:r>
              <a:rPr lang="en-GB" sz="2800" b="1" dirty="0">
                <a:latin typeface="Century Gothic" panose="020B0502020202020204" pitchFamily="34" charset="0"/>
              </a:rPr>
              <a:t>Choice Board/Instruments/Sensory Toys</a:t>
            </a:r>
          </a:p>
          <a:p>
            <a:r>
              <a:rPr lang="en-GB" sz="2800" b="1" dirty="0">
                <a:latin typeface="Century Gothic" panose="020B0502020202020204" pitchFamily="34" charset="0"/>
              </a:rPr>
              <a:t>Activity</a:t>
            </a:r>
            <a:r>
              <a:rPr lang="en-GB" sz="2800" dirty="0">
                <a:latin typeface="Century Gothic" panose="020B0502020202020204" pitchFamily="34" charset="0"/>
              </a:rPr>
              <a:t> – such as wiggle, foil, </a:t>
            </a:r>
            <a:r>
              <a:rPr lang="en-GB" sz="2800" dirty="0" err="1">
                <a:latin typeface="Century Gothic" panose="020B0502020202020204" pitchFamily="34" charset="0"/>
              </a:rPr>
              <a:t>lycra</a:t>
            </a:r>
            <a:r>
              <a:rPr lang="en-GB" sz="2800" dirty="0">
                <a:latin typeface="Century Gothic" panose="020B0502020202020204" pitchFamily="34" charset="0"/>
              </a:rPr>
              <a:t>, parachute</a:t>
            </a:r>
          </a:p>
          <a:p>
            <a:r>
              <a:rPr lang="en-GB" sz="2800" b="1" dirty="0">
                <a:latin typeface="Century Gothic" panose="020B0502020202020204" pitchFamily="34" charset="0"/>
              </a:rPr>
              <a:t>Goodbye Song</a:t>
            </a:r>
          </a:p>
          <a:p>
            <a:endParaRPr lang="en-GB" sz="2800" dirty="0">
              <a:latin typeface="Century Gothic" panose="020B0502020202020204" pitchFamily="34" charset="0"/>
            </a:endParaRPr>
          </a:p>
        </p:txBody>
      </p:sp>
      <p:pic>
        <p:nvPicPr>
          <p:cNvPr id="4" name="Picture 3">
            <a:extLst>
              <a:ext uri="{FF2B5EF4-FFF2-40B4-BE49-F238E27FC236}">
                <a16:creationId xmlns:a16="http://schemas.microsoft.com/office/drawing/2014/main" id="{DAE2E572-FEDA-D33D-26A9-A6D46AD002BD}"/>
              </a:ext>
            </a:extLst>
          </p:cNvPr>
          <p:cNvPicPr>
            <a:picLocks noChangeAspect="1"/>
          </p:cNvPicPr>
          <p:nvPr/>
        </p:nvPicPr>
        <p:blipFill>
          <a:blip r:embed="rId3"/>
          <a:stretch>
            <a:fillRect/>
          </a:stretch>
        </p:blipFill>
        <p:spPr>
          <a:xfrm>
            <a:off x="8144128" y="515907"/>
            <a:ext cx="930243" cy="1319106"/>
          </a:xfrm>
          <a:prstGeom prst="rect">
            <a:avLst/>
          </a:prstGeom>
        </p:spPr>
      </p:pic>
      <p:pic>
        <p:nvPicPr>
          <p:cNvPr id="6" name="Picture 5">
            <a:extLst>
              <a:ext uri="{FF2B5EF4-FFF2-40B4-BE49-F238E27FC236}">
                <a16:creationId xmlns:a16="http://schemas.microsoft.com/office/drawing/2014/main" id="{F81C62DC-2782-114C-B408-BEEEF722471D}"/>
              </a:ext>
            </a:extLst>
          </p:cNvPr>
          <p:cNvPicPr>
            <a:picLocks noChangeAspect="1"/>
          </p:cNvPicPr>
          <p:nvPr/>
        </p:nvPicPr>
        <p:blipFill>
          <a:blip r:embed="rId4"/>
          <a:stretch>
            <a:fillRect/>
          </a:stretch>
        </p:blipFill>
        <p:spPr>
          <a:xfrm>
            <a:off x="9202556" y="478302"/>
            <a:ext cx="1390033" cy="1427218"/>
          </a:xfrm>
          <a:prstGeom prst="rect">
            <a:avLst/>
          </a:prstGeom>
        </p:spPr>
      </p:pic>
      <p:pic>
        <p:nvPicPr>
          <p:cNvPr id="8" name="Picture 7">
            <a:extLst>
              <a:ext uri="{FF2B5EF4-FFF2-40B4-BE49-F238E27FC236}">
                <a16:creationId xmlns:a16="http://schemas.microsoft.com/office/drawing/2014/main" id="{A0D716EF-4122-273C-03CB-7F89C1ABBE55}"/>
              </a:ext>
            </a:extLst>
          </p:cNvPr>
          <p:cNvPicPr>
            <a:picLocks noChangeAspect="1"/>
          </p:cNvPicPr>
          <p:nvPr/>
        </p:nvPicPr>
        <p:blipFill>
          <a:blip r:embed="rId5"/>
          <a:stretch>
            <a:fillRect/>
          </a:stretch>
        </p:blipFill>
        <p:spPr>
          <a:xfrm>
            <a:off x="10705513" y="341969"/>
            <a:ext cx="1189409" cy="1733841"/>
          </a:xfrm>
          <a:prstGeom prst="rect">
            <a:avLst/>
          </a:prstGeom>
        </p:spPr>
      </p:pic>
      <p:pic>
        <p:nvPicPr>
          <p:cNvPr id="10" name="Picture 9" descr="Graphical user interface, application&#10;&#10;Description automatically generated">
            <a:extLst>
              <a:ext uri="{FF2B5EF4-FFF2-40B4-BE49-F238E27FC236}">
                <a16:creationId xmlns:a16="http://schemas.microsoft.com/office/drawing/2014/main" id="{AEBFCBCD-98AE-FFD3-F280-C47F839DAD39}"/>
              </a:ext>
            </a:extLst>
          </p:cNvPr>
          <p:cNvPicPr>
            <a:picLocks noChangeAspect="1"/>
          </p:cNvPicPr>
          <p:nvPr/>
        </p:nvPicPr>
        <p:blipFill rotWithShape="1">
          <a:blip r:embed="rId6">
            <a:extLst>
              <a:ext uri="{28A0092B-C50C-407E-A947-70E740481C1C}">
                <a14:useLocalDpi xmlns:a14="http://schemas.microsoft.com/office/drawing/2010/main" val="0"/>
              </a:ext>
            </a:extLst>
          </a:blip>
          <a:srcRect l="9376" t="10654" r="9299" b="11386"/>
          <a:stretch/>
        </p:blipFill>
        <p:spPr>
          <a:xfrm>
            <a:off x="8707902" y="2174926"/>
            <a:ext cx="3224058" cy="3090649"/>
          </a:xfrm>
          <a:prstGeom prst="rect">
            <a:avLst/>
          </a:prstGeom>
        </p:spPr>
      </p:pic>
    </p:spTree>
    <p:extLst>
      <p:ext uri="{BB962C8B-B14F-4D97-AF65-F5344CB8AC3E}">
        <p14:creationId xmlns:p14="http://schemas.microsoft.com/office/powerpoint/2010/main" val="3206276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D466A926-9D98-B801-B45D-958755621973}"/>
              </a:ext>
            </a:extLst>
          </p:cNvPr>
          <p:cNvSpPr txBox="1"/>
          <p:nvPr/>
        </p:nvSpPr>
        <p:spPr>
          <a:xfrm>
            <a:off x="292637" y="289225"/>
            <a:ext cx="7230794" cy="584775"/>
          </a:xfrm>
          <a:prstGeom prst="rect">
            <a:avLst/>
          </a:prstGeom>
          <a:noFill/>
        </p:spPr>
        <p:txBody>
          <a:bodyPr wrap="square" rtlCol="0">
            <a:spAutoFit/>
          </a:bodyPr>
          <a:lstStyle/>
          <a:p>
            <a:r>
              <a:rPr lang="en-GB" sz="3200" dirty="0">
                <a:latin typeface="Century Gothic" panose="020B0502020202020204" pitchFamily="34" charset="0"/>
              </a:rPr>
              <a:t>How it links to </a:t>
            </a:r>
            <a:r>
              <a:rPr lang="en-GB" sz="3200" dirty="0" err="1">
                <a:latin typeface="Century Gothic" panose="020B0502020202020204" pitchFamily="34" charset="0"/>
              </a:rPr>
              <a:t>Wellcomm</a:t>
            </a:r>
            <a:r>
              <a:rPr lang="en-GB" sz="3200" dirty="0">
                <a:latin typeface="Century Gothic" panose="020B0502020202020204" pitchFamily="34" charset="0"/>
              </a:rPr>
              <a:t>…</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BBE4088E-8AD6-60FC-A5B8-832CB0A90B97}"/>
              </a:ext>
            </a:extLst>
          </p:cNvPr>
          <p:cNvPicPr>
            <a:picLocks noChangeAspect="1"/>
          </p:cNvPicPr>
          <p:nvPr/>
        </p:nvPicPr>
        <p:blipFill>
          <a:blip r:embed="rId3"/>
          <a:stretch>
            <a:fillRect/>
          </a:stretch>
        </p:blipFill>
        <p:spPr>
          <a:xfrm>
            <a:off x="5387413" y="289225"/>
            <a:ext cx="3404895" cy="4850451"/>
          </a:xfrm>
          <a:prstGeom prst="rect">
            <a:avLst/>
          </a:prstGeom>
        </p:spPr>
      </p:pic>
      <p:pic>
        <p:nvPicPr>
          <p:cNvPr id="7" name="Picture 6">
            <a:extLst>
              <a:ext uri="{FF2B5EF4-FFF2-40B4-BE49-F238E27FC236}">
                <a16:creationId xmlns:a16="http://schemas.microsoft.com/office/drawing/2014/main" id="{271CFBCB-882F-A8E2-E9A6-A4E2C92A1F27}"/>
              </a:ext>
            </a:extLst>
          </p:cNvPr>
          <p:cNvPicPr>
            <a:picLocks noChangeAspect="1"/>
          </p:cNvPicPr>
          <p:nvPr/>
        </p:nvPicPr>
        <p:blipFill>
          <a:blip r:embed="rId4"/>
          <a:stretch>
            <a:fillRect/>
          </a:stretch>
        </p:blipFill>
        <p:spPr>
          <a:xfrm>
            <a:off x="8792308" y="289225"/>
            <a:ext cx="3323835" cy="4713028"/>
          </a:xfrm>
          <a:prstGeom prst="rect">
            <a:avLst/>
          </a:prstGeom>
        </p:spPr>
      </p:pic>
      <p:sp>
        <p:nvSpPr>
          <p:cNvPr id="8" name="TextBox 7">
            <a:extLst>
              <a:ext uri="{FF2B5EF4-FFF2-40B4-BE49-F238E27FC236}">
                <a16:creationId xmlns:a16="http://schemas.microsoft.com/office/drawing/2014/main" id="{F4CD21C3-3C66-BF8F-F671-AA7F703B1BF6}"/>
              </a:ext>
            </a:extLst>
          </p:cNvPr>
          <p:cNvSpPr txBox="1"/>
          <p:nvPr/>
        </p:nvSpPr>
        <p:spPr>
          <a:xfrm>
            <a:off x="292637" y="874000"/>
            <a:ext cx="4631055" cy="3539430"/>
          </a:xfrm>
          <a:prstGeom prst="rect">
            <a:avLst/>
          </a:prstGeom>
          <a:noFill/>
        </p:spPr>
        <p:txBody>
          <a:bodyPr wrap="square" rtlCol="0">
            <a:spAutoFit/>
          </a:bodyPr>
          <a:lstStyle/>
          <a:p>
            <a:r>
              <a:rPr lang="en-GB" sz="3200" dirty="0">
                <a:latin typeface="Century Gothic" panose="020B0502020202020204" pitchFamily="34" charset="0"/>
              </a:rPr>
              <a:t>Links to Musical interaction/ Intensive Interaction</a:t>
            </a:r>
          </a:p>
          <a:p>
            <a:r>
              <a:rPr lang="en-GB" sz="3200" dirty="0">
                <a:latin typeface="Century Gothic" panose="020B0502020202020204" pitchFamily="34" charset="0"/>
              </a:rPr>
              <a:t>1.9</a:t>
            </a:r>
          </a:p>
          <a:p>
            <a:r>
              <a:rPr lang="en-GB" sz="3200" dirty="0">
                <a:latin typeface="Century Gothic" panose="020B0502020202020204" pitchFamily="34" charset="0"/>
              </a:rPr>
              <a:t>3.2</a:t>
            </a:r>
          </a:p>
          <a:p>
            <a:r>
              <a:rPr lang="en-GB" sz="3200" dirty="0">
                <a:latin typeface="Century Gothic" panose="020B0502020202020204" pitchFamily="34" charset="0"/>
              </a:rPr>
              <a:t>3.9</a:t>
            </a:r>
          </a:p>
          <a:p>
            <a:r>
              <a:rPr lang="en-GB" sz="3200" dirty="0">
                <a:latin typeface="Century Gothic" panose="020B0502020202020204" pitchFamily="34" charset="0"/>
              </a:rPr>
              <a:t>5d</a:t>
            </a:r>
          </a:p>
        </p:txBody>
      </p:sp>
    </p:spTree>
    <p:extLst>
      <p:ext uri="{BB962C8B-B14F-4D97-AF65-F5344CB8AC3E}">
        <p14:creationId xmlns:p14="http://schemas.microsoft.com/office/powerpoint/2010/main" val="929707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FCCBB6C9-5C5A-A966-938A-110E1C9B9E3B}"/>
              </a:ext>
            </a:extLst>
          </p:cNvPr>
          <p:cNvSpPr txBox="1"/>
          <p:nvPr/>
        </p:nvSpPr>
        <p:spPr>
          <a:xfrm>
            <a:off x="422031" y="422031"/>
            <a:ext cx="7484012" cy="646331"/>
          </a:xfrm>
          <a:prstGeom prst="rect">
            <a:avLst/>
          </a:prstGeom>
          <a:noFill/>
        </p:spPr>
        <p:txBody>
          <a:bodyPr wrap="square" rtlCol="0">
            <a:spAutoFit/>
          </a:bodyPr>
          <a:lstStyle/>
          <a:p>
            <a:r>
              <a:rPr lang="en-GB" sz="3600" dirty="0">
                <a:latin typeface="Century Gothic" panose="020B0502020202020204" pitchFamily="34" charset="0"/>
              </a:rPr>
              <a:t>Intensive Interaction</a:t>
            </a:r>
            <a:endParaRPr lang="en-GB" dirty="0">
              <a:latin typeface="Century Gothic" panose="020B0502020202020204" pitchFamily="34" charset="0"/>
            </a:endParaRPr>
          </a:p>
        </p:txBody>
      </p:sp>
      <p:sp>
        <p:nvSpPr>
          <p:cNvPr id="4" name="TextBox 3">
            <a:extLst>
              <a:ext uri="{FF2B5EF4-FFF2-40B4-BE49-F238E27FC236}">
                <a16:creationId xmlns:a16="http://schemas.microsoft.com/office/drawing/2014/main" id="{67FC3419-FFC9-976E-3CCB-733E5791005E}"/>
              </a:ext>
            </a:extLst>
          </p:cNvPr>
          <p:cNvSpPr txBox="1"/>
          <p:nvPr/>
        </p:nvSpPr>
        <p:spPr>
          <a:xfrm>
            <a:off x="984738" y="1116927"/>
            <a:ext cx="10353822" cy="3785652"/>
          </a:xfrm>
          <a:prstGeom prst="rect">
            <a:avLst/>
          </a:prstGeom>
          <a:noFill/>
        </p:spPr>
        <p:txBody>
          <a:bodyPr wrap="square" rtlCol="0">
            <a:spAutoFit/>
          </a:bodyPr>
          <a:lstStyle/>
          <a:p>
            <a:r>
              <a:rPr lang="en-GB" sz="2400" dirty="0">
                <a:latin typeface="Century Gothic" panose="020B0502020202020204" pitchFamily="34" charset="0"/>
              </a:rPr>
              <a:t>What is it?</a:t>
            </a:r>
          </a:p>
          <a:p>
            <a:endParaRPr lang="en-GB" sz="2400" dirty="0">
              <a:latin typeface="Century Gothic" panose="020B0502020202020204" pitchFamily="34" charset="0"/>
            </a:endParaRPr>
          </a:p>
          <a:p>
            <a:r>
              <a:rPr lang="en-GB" sz="2400" dirty="0">
                <a:latin typeface="Century Gothic" panose="020B0502020202020204" pitchFamily="34" charset="0"/>
              </a:rPr>
              <a:t>It is a form of interaction between, for example, an adult and a child, which develops social communication skills. It is developed through a play based approach.</a:t>
            </a:r>
          </a:p>
          <a:p>
            <a:endParaRPr lang="en-GB" sz="2400" dirty="0">
              <a:latin typeface="Century Gothic" panose="020B0502020202020204" pitchFamily="34" charset="0"/>
            </a:endParaRPr>
          </a:p>
          <a:p>
            <a:r>
              <a:rPr lang="en-GB" sz="2400" dirty="0">
                <a:latin typeface="Century Gothic" panose="020B0502020202020204" pitchFamily="34" charset="0"/>
              </a:rPr>
              <a:t>It is about making activities fun, making yourself a ‘desirable’ person to interact with. </a:t>
            </a:r>
          </a:p>
          <a:p>
            <a:endParaRPr lang="en-GB" sz="2400" dirty="0">
              <a:latin typeface="Century Gothic" panose="020B0502020202020204" pitchFamily="34" charset="0"/>
            </a:endParaRPr>
          </a:p>
          <a:p>
            <a:r>
              <a:rPr lang="en-GB" sz="2400" dirty="0">
                <a:latin typeface="Century Gothic" panose="020B0502020202020204" pitchFamily="34" charset="0"/>
              </a:rPr>
              <a:t>It is also about knowing what activities the child finds motivational. </a:t>
            </a:r>
          </a:p>
        </p:txBody>
      </p:sp>
    </p:spTree>
    <p:extLst>
      <p:ext uri="{BB962C8B-B14F-4D97-AF65-F5344CB8AC3E}">
        <p14:creationId xmlns:p14="http://schemas.microsoft.com/office/powerpoint/2010/main" val="2964648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F0328DDA-AA8A-1C3D-E4BB-C2876B288565}"/>
              </a:ext>
            </a:extLst>
          </p:cNvPr>
          <p:cNvSpPr txBox="1"/>
          <p:nvPr/>
        </p:nvSpPr>
        <p:spPr>
          <a:xfrm>
            <a:off x="604911" y="309489"/>
            <a:ext cx="10958732" cy="4524315"/>
          </a:xfrm>
          <a:prstGeom prst="rect">
            <a:avLst/>
          </a:prstGeom>
          <a:noFill/>
        </p:spPr>
        <p:txBody>
          <a:bodyPr wrap="square" rtlCol="0">
            <a:spAutoFit/>
          </a:bodyPr>
          <a:lstStyle/>
          <a:p>
            <a:r>
              <a:rPr lang="en-GB" sz="3200" dirty="0">
                <a:latin typeface="Century Gothic" panose="020B0502020202020204" pitchFamily="34" charset="0"/>
              </a:rPr>
              <a:t>Main Aims of Intensive Interaction:</a:t>
            </a:r>
          </a:p>
          <a:p>
            <a:endParaRPr lang="en-GB" sz="3200" dirty="0">
              <a:latin typeface="Century Gothic" panose="020B0502020202020204" pitchFamily="34" charset="0"/>
            </a:endParaRPr>
          </a:p>
          <a:p>
            <a:pPr marL="285750" indent="-285750">
              <a:buFont typeface="Arial" panose="020B0604020202020204" pitchFamily="34" charset="0"/>
              <a:buChar char="•"/>
            </a:pPr>
            <a:r>
              <a:rPr lang="en-GB" sz="2800" dirty="0">
                <a:latin typeface="Century Gothic" panose="020B0502020202020204" pitchFamily="34" charset="0"/>
              </a:rPr>
              <a:t>Developing eye contact</a:t>
            </a:r>
          </a:p>
          <a:p>
            <a:pPr marL="285750" indent="-285750">
              <a:buFont typeface="Arial" panose="020B0604020202020204" pitchFamily="34" charset="0"/>
              <a:buChar char="•"/>
            </a:pPr>
            <a:r>
              <a:rPr lang="en-GB" sz="2800" dirty="0">
                <a:latin typeface="Century Gothic" panose="020B0502020202020204" pitchFamily="34" charset="0"/>
              </a:rPr>
              <a:t>Facial expressions</a:t>
            </a:r>
          </a:p>
          <a:p>
            <a:pPr marL="285750" indent="-285750">
              <a:buFont typeface="Arial" panose="020B0604020202020204" pitchFamily="34" charset="0"/>
              <a:buChar char="•"/>
            </a:pPr>
            <a:r>
              <a:rPr lang="en-GB" sz="2800" dirty="0">
                <a:latin typeface="Century Gothic" panose="020B0502020202020204" pitchFamily="34" charset="0"/>
              </a:rPr>
              <a:t>Allowing others into your personal space</a:t>
            </a:r>
          </a:p>
          <a:p>
            <a:pPr marL="285750" indent="-285750">
              <a:buFont typeface="Arial" panose="020B0604020202020204" pitchFamily="34" charset="0"/>
              <a:buChar char="•"/>
            </a:pPr>
            <a:r>
              <a:rPr lang="en-GB" sz="2800" dirty="0">
                <a:latin typeface="Century Gothic" panose="020B0502020202020204" pitchFamily="34" charset="0"/>
              </a:rPr>
              <a:t>Learning to enjoy other people</a:t>
            </a:r>
          </a:p>
          <a:p>
            <a:pPr marL="285750" indent="-285750">
              <a:buFont typeface="Arial" panose="020B0604020202020204" pitchFamily="34" charset="0"/>
              <a:buChar char="•"/>
            </a:pPr>
            <a:r>
              <a:rPr lang="en-GB" sz="2800" dirty="0">
                <a:latin typeface="Century Gothic" panose="020B0502020202020204" pitchFamily="34" charset="0"/>
              </a:rPr>
              <a:t>Vocalising with meaning…not necessarily words but express intent</a:t>
            </a:r>
          </a:p>
          <a:p>
            <a:pPr marL="285750" indent="-285750">
              <a:buFont typeface="Arial" panose="020B0604020202020204" pitchFamily="34" charset="0"/>
              <a:buChar char="•"/>
            </a:pPr>
            <a:r>
              <a:rPr lang="en-GB" sz="2800" dirty="0">
                <a:latin typeface="Century Gothic" panose="020B0502020202020204" pitchFamily="34" charset="0"/>
              </a:rPr>
              <a:t>To understand why physical contact may be needed (Social cues)</a:t>
            </a:r>
            <a:endParaRPr lang="en-GB" sz="2000" dirty="0">
              <a:latin typeface="Century Gothic" panose="020B0502020202020204" pitchFamily="34" charset="0"/>
            </a:endParaRPr>
          </a:p>
        </p:txBody>
      </p:sp>
    </p:spTree>
    <p:extLst>
      <p:ext uri="{BB962C8B-B14F-4D97-AF65-F5344CB8AC3E}">
        <p14:creationId xmlns:p14="http://schemas.microsoft.com/office/powerpoint/2010/main" val="9978862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D466A926-9D98-B801-B45D-958755621973}"/>
              </a:ext>
            </a:extLst>
          </p:cNvPr>
          <p:cNvSpPr txBox="1"/>
          <p:nvPr/>
        </p:nvSpPr>
        <p:spPr>
          <a:xfrm>
            <a:off x="323814" y="345493"/>
            <a:ext cx="3393098" cy="4462760"/>
          </a:xfrm>
          <a:prstGeom prst="rect">
            <a:avLst/>
          </a:prstGeom>
          <a:noFill/>
        </p:spPr>
        <p:txBody>
          <a:bodyPr wrap="square" rtlCol="0">
            <a:spAutoFit/>
          </a:bodyPr>
          <a:lstStyle/>
          <a:p>
            <a:r>
              <a:rPr lang="en-GB" sz="2800" dirty="0">
                <a:latin typeface="Century Gothic" panose="020B0502020202020204" pitchFamily="34" charset="0"/>
              </a:rPr>
              <a:t>Closing the communication gap.</a:t>
            </a:r>
          </a:p>
          <a:p>
            <a:r>
              <a:rPr lang="en-GB" sz="2800" dirty="0">
                <a:latin typeface="Century Gothic" panose="020B0502020202020204" pitchFamily="34" charset="0"/>
              </a:rPr>
              <a:t>Bringing communication to the child’s level and building from there. </a:t>
            </a:r>
          </a:p>
          <a:p>
            <a:r>
              <a:rPr lang="en-GB" dirty="0">
                <a:latin typeface="Century Gothic" panose="020B0502020202020204" pitchFamily="34" charset="0"/>
              </a:rPr>
              <a:t>Taken from Leeds Community Healthcare – Intensive Interaction</a:t>
            </a:r>
            <a:endParaRPr lang="en-GB" sz="1100" dirty="0">
              <a:latin typeface="Century Gothic" panose="020B0502020202020204" pitchFamily="34" charset="0"/>
            </a:endParaRPr>
          </a:p>
        </p:txBody>
      </p:sp>
      <p:pic>
        <p:nvPicPr>
          <p:cNvPr id="4" name="Picture 3">
            <a:extLst>
              <a:ext uri="{FF2B5EF4-FFF2-40B4-BE49-F238E27FC236}">
                <a16:creationId xmlns:a16="http://schemas.microsoft.com/office/drawing/2014/main" id="{83977456-2EF7-35E7-9CD9-FF1AE7E5DCA4}"/>
              </a:ext>
            </a:extLst>
          </p:cNvPr>
          <p:cNvPicPr>
            <a:picLocks noChangeAspect="1"/>
          </p:cNvPicPr>
          <p:nvPr/>
        </p:nvPicPr>
        <p:blipFill>
          <a:blip r:embed="rId3"/>
          <a:stretch>
            <a:fillRect/>
          </a:stretch>
        </p:blipFill>
        <p:spPr>
          <a:xfrm rot="16200000">
            <a:off x="5228025" y="-1058902"/>
            <a:ext cx="5731748" cy="8146646"/>
          </a:xfrm>
          <a:prstGeom prst="rect">
            <a:avLst/>
          </a:prstGeom>
        </p:spPr>
      </p:pic>
    </p:spTree>
    <p:extLst>
      <p:ext uri="{BB962C8B-B14F-4D97-AF65-F5344CB8AC3E}">
        <p14:creationId xmlns:p14="http://schemas.microsoft.com/office/powerpoint/2010/main" val="3321573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B6F4307A-AB41-4249-DFD7-112660311440}"/>
              </a:ext>
            </a:extLst>
          </p:cNvPr>
          <p:cNvSpPr txBox="1"/>
          <p:nvPr/>
        </p:nvSpPr>
        <p:spPr>
          <a:xfrm>
            <a:off x="703385" y="618978"/>
            <a:ext cx="10255347" cy="4093428"/>
          </a:xfrm>
          <a:prstGeom prst="rect">
            <a:avLst/>
          </a:prstGeom>
          <a:noFill/>
        </p:spPr>
        <p:txBody>
          <a:bodyPr wrap="square" rtlCol="0">
            <a:spAutoFit/>
          </a:bodyPr>
          <a:lstStyle/>
          <a:p>
            <a:r>
              <a:rPr lang="en-GB" sz="3600" dirty="0"/>
              <a:t>What do we need to be careful of?</a:t>
            </a:r>
          </a:p>
          <a:p>
            <a:endParaRPr lang="en-GB" sz="3200" dirty="0"/>
          </a:p>
          <a:p>
            <a:r>
              <a:rPr lang="en-GB" sz="3200" dirty="0"/>
              <a:t>Some children, especially those who have or potentially have a diagnosis of Autism find eye contact very uncomfortable, and the aim of intensive interaction is to aid social communication rather than impede it. </a:t>
            </a:r>
          </a:p>
          <a:p>
            <a:endParaRPr lang="en-GB" sz="3200" dirty="0"/>
          </a:p>
          <a:p>
            <a:r>
              <a:rPr lang="en-GB" sz="3200" dirty="0"/>
              <a:t>Remember </a:t>
            </a:r>
            <a:r>
              <a:rPr lang="en-GB" sz="3200" b="1" dirty="0"/>
              <a:t>‘child centred and child led’</a:t>
            </a:r>
            <a:endParaRPr lang="en-GB" b="1" dirty="0"/>
          </a:p>
        </p:txBody>
      </p:sp>
    </p:spTree>
    <p:extLst>
      <p:ext uri="{BB962C8B-B14F-4D97-AF65-F5344CB8AC3E}">
        <p14:creationId xmlns:p14="http://schemas.microsoft.com/office/powerpoint/2010/main" val="1396860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CC967A8B-BB33-670C-97C3-9B46B1E0AFD1}"/>
              </a:ext>
            </a:extLst>
          </p:cNvPr>
          <p:cNvSpPr txBox="1"/>
          <p:nvPr/>
        </p:nvSpPr>
        <p:spPr>
          <a:xfrm>
            <a:off x="694064" y="513017"/>
            <a:ext cx="10930597" cy="5078313"/>
          </a:xfrm>
          <a:prstGeom prst="rect">
            <a:avLst/>
          </a:prstGeom>
          <a:noFill/>
        </p:spPr>
        <p:txBody>
          <a:bodyPr wrap="square" rtlCol="0">
            <a:spAutoFit/>
          </a:bodyPr>
          <a:lstStyle/>
          <a:p>
            <a:r>
              <a:rPr lang="en-GB" sz="3200" dirty="0">
                <a:latin typeface="Century Gothic" panose="020B0502020202020204" pitchFamily="34" charset="0"/>
              </a:rPr>
              <a:t>Developing practice already in place…</a:t>
            </a:r>
          </a:p>
          <a:p>
            <a:endParaRPr lang="en-GB" sz="3200" dirty="0">
              <a:latin typeface="Century Gothic" panose="020B0502020202020204" pitchFamily="34" charset="0"/>
            </a:endParaRPr>
          </a:p>
          <a:p>
            <a:r>
              <a:rPr lang="en-GB" sz="3200" dirty="0">
                <a:latin typeface="Century Gothic" panose="020B0502020202020204" pitchFamily="34" charset="0"/>
              </a:rPr>
              <a:t>As early years practitioners we already, intuitively follow some of the ideas of ‘Intensive Interaction.’ We get down on a child’s level, we respond to the cues that they give us and we try to develop their interaction through play. It is about honing this and pairing it back to a simpler level to develop in children with ASC or SLCN. </a:t>
            </a:r>
          </a:p>
          <a:p>
            <a:endParaRPr lang="en-GB" dirty="0"/>
          </a:p>
          <a:p>
            <a:endParaRPr lang="en-GB" dirty="0"/>
          </a:p>
        </p:txBody>
      </p:sp>
    </p:spTree>
    <p:extLst>
      <p:ext uri="{BB962C8B-B14F-4D97-AF65-F5344CB8AC3E}">
        <p14:creationId xmlns:p14="http://schemas.microsoft.com/office/powerpoint/2010/main" val="30234911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33F063BB-30B2-008E-DEB5-4157D8F6382E}"/>
              </a:ext>
            </a:extLst>
          </p:cNvPr>
          <p:cNvSpPr txBox="1"/>
          <p:nvPr/>
        </p:nvSpPr>
        <p:spPr>
          <a:xfrm>
            <a:off x="694064" y="513017"/>
            <a:ext cx="10930597" cy="1138773"/>
          </a:xfrm>
          <a:prstGeom prst="rect">
            <a:avLst/>
          </a:prstGeom>
          <a:noFill/>
        </p:spPr>
        <p:txBody>
          <a:bodyPr wrap="square" rtlCol="0">
            <a:spAutoFit/>
          </a:bodyPr>
          <a:lstStyle/>
          <a:p>
            <a:r>
              <a:rPr lang="en-GB" sz="3200" dirty="0">
                <a:latin typeface="Century Gothic" panose="020B0502020202020204" pitchFamily="34" charset="0"/>
              </a:rPr>
              <a:t>How do we get started?</a:t>
            </a:r>
          </a:p>
          <a:p>
            <a:endParaRPr lang="en-GB" dirty="0"/>
          </a:p>
          <a:p>
            <a:endParaRPr lang="en-GB" dirty="0"/>
          </a:p>
        </p:txBody>
      </p:sp>
      <p:pic>
        <p:nvPicPr>
          <p:cNvPr id="2050" name="Picture 2" descr="What is Intensive Interaction - About Autism">
            <a:extLst>
              <a:ext uri="{FF2B5EF4-FFF2-40B4-BE49-F238E27FC236}">
                <a16:creationId xmlns:a16="http://schemas.microsoft.com/office/drawing/2014/main" id="{7E1A52A9-DDFB-E4CA-D2EF-F4D03C51FE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064" y="1082403"/>
            <a:ext cx="5715000" cy="37242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2130DD9-F58F-07FF-554A-CDC14D7FD96F}"/>
              </a:ext>
            </a:extLst>
          </p:cNvPr>
          <p:cNvSpPr txBox="1"/>
          <p:nvPr/>
        </p:nvSpPr>
        <p:spPr>
          <a:xfrm>
            <a:off x="6828503" y="1082403"/>
            <a:ext cx="5043949" cy="4062651"/>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Century Gothic" panose="020B0502020202020204" pitchFamily="34" charset="0"/>
              </a:rPr>
              <a:t>Getting down on a child’s level is the first step.</a:t>
            </a:r>
          </a:p>
          <a:p>
            <a:pPr marL="342900" indent="-342900">
              <a:buFont typeface="Arial" panose="020B0604020202020204" pitchFamily="34" charset="0"/>
              <a:buChar char="•"/>
            </a:pPr>
            <a:r>
              <a:rPr lang="en-GB" sz="2400" dirty="0">
                <a:latin typeface="Century Gothic" panose="020B0502020202020204" pitchFamily="34" charset="0"/>
              </a:rPr>
              <a:t>Face to face, so the child can see your facial expressions.</a:t>
            </a:r>
          </a:p>
          <a:p>
            <a:pPr marL="342900" indent="-342900">
              <a:buFont typeface="Arial" panose="020B0604020202020204" pitchFamily="34" charset="0"/>
              <a:buChar char="•"/>
            </a:pPr>
            <a:r>
              <a:rPr lang="en-GB" sz="2400" dirty="0">
                <a:latin typeface="Century Gothic" panose="020B0502020202020204" pitchFamily="34" charset="0"/>
              </a:rPr>
              <a:t>Mirror facial expressions and noises that the child makes.</a:t>
            </a:r>
          </a:p>
          <a:p>
            <a:pPr marL="342900" indent="-342900">
              <a:buFont typeface="Arial" panose="020B0604020202020204" pitchFamily="34" charset="0"/>
              <a:buChar char="•"/>
            </a:pPr>
            <a:r>
              <a:rPr lang="en-GB" sz="2400" dirty="0">
                <a:latin typeface="Century Gothic" panose="020B0502020202020204" pitchFamily="34" charset="0"/>
              </a:rPr>
              <a:t>If the child is not engaging in interactions with you or walks away. Stop and attempt again at another time.</a:t>
            </a:r>
          </a:p>
          <a:p>
            <a:endParaRPr lang="en-GB" dirty="0"/>
          </a:p>
        </p:txBody>
      </p:sp>
      <p:sp>
        <p:nvSpPr>
          <p:cNvPr id="6" name="TextBox 5">
            <a:extLst>
              <a:ext uri="{FF2B5EF4-FFF2-40B4-BE49-F238E27FC236}">
                <a16:creationId xmlns:a16="http://schemas.microsoft.com/office/drawing/2014/main" id="{315262A1-655F-1532-9726-6B26BD9052CD}"/>
              </a:ext>
            </a:extLst>
          </p:cNvPr>
          <p:cNvSpPr txBox="1"/>
          <p:nvPr/>
        </p:nvSpPr>
        <p:spPr>
          <a:xfrm>
            <a:off x="694064" y="4862842"/>
            <a:ext cx="1827910" cy="369332"/>
          </a:xfrm>
          <a:prstGeom prst="rect">
            <a:avLst/>
          </a:prstGeom>
          <a:noFill/>
        </p:spPr>
        <p:txBody>
          <a:bodyPr wrap="square" rtlCol="0">
            <a:spAutoFit/>
          </a:bodyPr>
          <a:lstStyle/>
          <a:p>
            <a:r>
              <a:rPr lang="en-GB" dirty="0"/>
              <a:t>©About Autism</a:t>
            </a:r>
          </a:p>
        </p:txBody>
      </p:sp>
    </p:spTree>
    <p:extLst>
      <p:ext uri="{BB962C8B-B14F-4D97-AF65-F5344CB8AC3E}">
        <p14:creationId xmlns:p14="http://schemas.microsoft.com/office/powerpoint/2010/main" val="22061283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D466A926-9D98-B801-B45D-958755621973}"/>
              </a:ext>
            </a:extLst>
          </p:cNvPr>
          <p:cNvSpPr txBox="1"/>
          <p:nvPr/>
        </p:nvSpPr>
        <p:spPr>
          <a:xfrm>
            <a:off x="244279" y="429902"/>
            <a:ext cx="3513626" cy="3693319"/>
          </a:xfrm>
          <a:prstGeom prst="rect">
            <a:avLst/>
          </a:prstGeom>
          <a:noFill/>
        </p:spPr>
        <p:txBody>
          <a:bodyPr wrap="square" rtlCol="0">
            <a:spAutoFit/>
          </a:bodyPr>
          <a:lstStyle/>
          <a:p>
            <a:r>
              <a:rPr lang="en-GB" sz="2400" dirty="0">
                <a:latin typeface="Century Gothic" panose="020B0502020202020204" pitchFamily="34" charset="0"/>
              </a:rPr>
              <a:t>Communication Toolbox Cards…</a:t>
            </a:r>
          </a:p>
          <a:p>
            <a:endParaRPr lang="en-GB" sz="2400" dirty="0">
              <a:latin typeface="Century Gothic" panose="020B0502020202020204" pitchFamily="34" charset="0"/>
            </a:endParaRPr>
          </a:p>
          <a:p>
            <a:r>
              <a:rPr lang="en-GB" dirty="0">
                <a:latin typeface="Century Gothic" panose="020B0502020202020204" pitchFamily="34" charset="0"/>
              </a:rPr>
              <a:t>Great place to start is with Mirroring.</a:t>
            </a:r>
          </a:p>
          <a:p>
            <a:endParaRPr lang="en-GB" dirty="0">
              <a:latin typeface="Century Gothic" panose="020B0502020202020204" pitchFamily="34" charset="0"/>
            </a:endParaRPr>
          </a:p>
          <a:p>
            <a:r>
              <a:rPr lang="en-GB" dirty="0">
                <a:latin typeface="Century Gothic" panose="020B0502020202020204" pitchFamily="34" charset="0"/>
              </a:rPr>
              <a:t>Copying what a child is doing to engage them socially. </a:t>
            </a:r>
          </a:p>
          <a:p>
            <a:endParaRPr lang="en-GB" dirty="0">
              <a:latin typeface="Century Gothic" panose="020B0502020202020204" pitchFamily="34" charset="0"/>
            </a:endParaRPr>
          </a:p>
          <a:p>
            <a:r>
              <a:rPr lang="en-GB" dirty="0">
                <a:latin typeface="Century Gothic" panose="020B0502020202020204" pitchFamily="34" charset="0"/>
              </a:rPr>
              <a:t>If they are choosing to do the activity this must be motivating for them. </a:t>
            </a:r>
            <a:endParaRPr lang="en-GB" sz="1600" dirty="0">
              <a:latin typeface="Century Gothic" panose="020B0502020202020204" pitchFamily="34" charset="0"/>
            </a:endParaRPr>
          </a:p>
        </p:txBody>
      </p:sp>
      <p:pic>
        <p:nvPicPr>
          <p:cNvPr id="4" name="Picture 3">
            <a:extLst>
              <a:ext uri="{FF2B5EF4-FFF2-40B4-BE49-F238E27FC236}">
                <a16:creationId xmlns:a16="http://schemas.microsoft.com/office/drawing/2014/main" id="{5C785FB8-D513-00ED-0F0E-6324F98CF399}"/>
              </a:ext>
            </a:extLst>
          </p:cNvPr>
          <p:cNvPicPr>
            <a:picLocks noChangeAspect="1"/>
          </p:cNvPicPr>
          <p:nvPr/>
        </p:nvPicPr>
        <p:blipFill>
          <a:blip r:embed="rId3"/>
          <a:stretch>
            <a:fillRect/>
          </a:stretch>
        </p:blipFill>
        <p:spPr>
          <a:xfrm>
            <a:off x="3859676" y="203494"/>
            <a:ext cx="8210404" cy="5161133"/>
          </a:xfrm>
          <a:prstGeom prst="rect">
            <a:avLst/>
          </a:prstGeom>
        </p:spPr>
      </p:pic>
    </p:spTree>
    <p:extLst>
      <p:ext uri="{BB962C8B-B14F-4D97-AF65-F5344CB8AC3E}">
        <p14:creationId xmlns:p14="http://schemas.microsoft.com/office/powerpoint/2010/main" val="6213276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3" name="TextBox 2">
            <a:extLst>
              <a:ext uri="{FF2B5EF4-FFF2-40B4-BE49-F238E27FC236}">
                <a16:creationId xmlns:a16="http://schemas.microsoft.com/office/drawing/2014/main" id="{D4032A2E-DF96-AC54-D2BF-CC71B0DFAF0F}"/>
              </a:ext>
            </a:extLst>
          </p:cNvPr>
          <p:cNvSpPr txBox="1"/>
          <p:nvPr/>
        </p:nvSpPr>
        <p:spPr>
          <a:xfrm>
            <a:off x="244279" y="429902"/>
            <a:ext cx="3513626" cy="4247317"/>
          </a:xfrm>
          <a:prstGeom prst="rect">
            <a:avLst/>
          </a:prstGeom>
          <a:noFill/>
        </p:spPr>
        <p:txBody>
          <a:bodyPr wrap="square" rtlCol="0">
            <a:spAutoFit/>
          </a:bodyPr>
          <a:lstStyle/>
          <a:p>
            <a:r>
              <a:rPr lang="en-GB" sz="2400" dirty="0">
                <a:latin typeface="Century Gothic" panose="020B0502020202020204" pitchFamily="34" charset="0"/>
              </a:rPr>
              <a:t>Communication Toolbox Cards…</a:t>
            </a:r>
          </a:p>
          <a:p>
            <a:endParaRPr lang="en-GB" sz="2400" dirty="0">
              <a:latin typeface="Century Gothic" panose="020B0502020202020204" pitchFamily="34" charset="0"/>
            </a:endParaRPr>
          </a:p>
          <a:p>
            <a:r>
              <a:rPr lang="en-GB" dirty="0">
                <a:latin typeface="Century Gothic" panose="020B0502020202020204" pitchFamily="34" charset="0"/>
              </a:rPr>
              <a:t>Ready, Steady, Go!</a:t>
            </a:r>
          </a:p>
          <a:p>
            <a:endParaRPr lang="en-GB" dirty="0">
              <a:latin typeface="Century Gothic" panose="020B0502020202020204" pitchFamily="34" charset="0"/>
            </a:endParaRPr>
          </a:p>
          <a:p>
            <a:r>
              <a:rPr lang="en-GB" dirty="0">
                <a:latin typeface="Century Gothic" panose="020B0502020202020204" pitchFamily="34" charset="0"/>
              </a:rPr>
              <a:t>Engaging in a highly motivating activity.</a:t>
            </a:r>
          </a:p>
          <a:p>
            <a:endParaRPr lang="en-GB" dirty="0">
              <a:latin typeface="Century Gothic" panose="020B0502020202020204" pitchFamily="34" charset="0"/>
            </a:endParaRPr>
          </a:p>
          <a:p>
            <a:r>
              <a:rPr lang="en-GB" dirty="0">
                <a:latin typeface="Century Gothic" panose="020B0502020202020204" pitchFamily="34" charset="0"/>
              </a:rPr>
              <a:t>Reinforcing eye contact wit ‘good looking’</a:t>
            </a:r>
          </a:p>
          <a:p>
            <a:endParaRPr lang="en-GB" dirty="0">
              <a:latin typeface="Century Gothic" panose="020B0502020202020204" pitchFamily="34" charset="0"/>
            </a:endParaRPr>
          </a:p>
          <a:p>
            <a:r>
              <a:rPr lang="en-GB" dirty="0">
                <a:latin typeface="Century Gothic" panose="020B0502020202020204" pitchFamily="34" charset="0"/>
              </a:rPr>
              <a:t>Leaving pause for communication before saying go.</a:t>
            </a:r>
            <a:endParaRPr lang="en-GB" sz="1600" dirty="0">
              <a:latin typeface="Century Gothic" panose="020B0502020202020204" pitchFamily="34" charset="0"/>
            </a:endParaRPr>
          </a:p>
        </p:txBody>
      </p:sp>
      <p:pic>
        <p:nvPicPr>
          <p:cNvPr id="6" name="Picture 5">
            <a:extLst>
              <a:ext uri="{FF2B5EF4-FFF2-40B4-BE49-F238E27FC236}">
                <a16:creationId xmlns:a16="http://schemas.microsoft.com/office/drawing/2014/main" id="{3618E075-4763-3575-AD63-FED8A475CF3C}"/>
              </a:ext>
            </a:extLst>
          </p:cNvPr>
          <p:cNvPicPr>
            <a:picLocks noChangeAspect="1"/>
          </p:cNvPicPr>
          <p:nvPr/>
        </p:nvPicPr>
        <p:blipFill>
          <a:blip r:embed="rId3"/>
          <a:stretch>
            <a:fillRect/>
          </a:stretch>
        </p:blipFill>
        <p:spPr>
          <a:xfrm>
            <a:off x="4178471" y="94957"/>
            <a:ext cx="7894017" cy="4904016"/>
          </a:xfrm>
          <a:prstGeom prst="rect">
            <a:avLst/>
          </a:prstGeom>
        </p:spPr>
      </p:pic>
    </p:spTree>
    <p:extLst>
      <p:ext uri="{BB962C8B-B14F-4D97-AF65-F5344CB8AC3E}">
        <p14:creationId xmlns:p14="http://schemas.microsoft.com/office/powerpoint/2010/main" val="221329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163391" y="421108"/>
            <a:ext cx="4921126" cy="5601533"/>
          </a:xfrm>
          <a:prstGeom prst="rect">
            <a:avLst/>
          </a:prstGeom>
          <a:noFill/>
        </p:spPr>
        <p:txBody>
          <a:bodyPr wrap="square" rtlCol="0">
            <a:spAutoFit/>
          </a:bodyPr>
          <a:lstStyle/>
          <a:p>
            <a:r>
              <a:rPr lang="en-GB" sz="3200" dirty="0">
                <a:latin typeface="Century Gothic" panose="020B0502020202020204" pitchFamily="34" charset="0"/>
              </a:rPr>
              <a:t>Communication </a:t>
            </a:r>
          </a:p>
          <a:p>
            <a:r>
              <a:rPr lang="en-GB" sz="3200" dirty="0">
                <a:latin typeface="Century Gothic" panose="020B0502020202020204" pitchFamily="34" charset="0"/>
              </a:rPr>
              <a:t>Group… as intensive interaction</a:t>
            </a:r>
          </a:p>
          <a:p>
            <a:endParaRPr lang="en-GB" sz="2400" dirty="0">
              <a:latin typeface="Century Gothic" panose="020B0502020202020204" pitchFamily="34" charset="0"/>
            </a:endParaRPr>
          </a:p>
          <a:p>
            <a:r>
              <a:rPr lang="en-GB" sz="2000" dirty="0">
                <a:latin typeface="Century Gothic" panose="020B0502020202020204" pitchFamily="34" charset="0"/>
              </a:rPr>
              <a:t>We use this as a group version of intensive interaction.</a:t>
            </a:r>
          </a:p>
          <a:p>
            <a:endParaRPr lang="en-GB" sz="2000" dirty="0">
              <a:latin typeface="Century Gothic" panose="020B0502020202020204" pitchFamily="34" charset="0"/>
            </a:endParaRPr>
          </a:p>
          <a:p>
            <a:r>
              <a:rPr lang="en-GB" sz="2000" dirty="0">
                <a:latin typeface="Century Gothic" panose="020B0502020202020204" pitchFamily="34" charset="0"/>
              </a:rPr>
              <a:t>We are encouraging eye contact</a:t>
            </a:r>
          </a:p>
          <a:p>
            <a:r>
              <a:rPr lang="en-GB" sz="2000" dirty="0">
                <a:latin typeface="Century Gothic" panose="020B0502020202020204" pitchFamily="34" charset="0"/>
              </a:rPr>
              <a:t>Listening skills</a:t>
            </a:r>
          </a:p>
          <a:p>
            <a:r>
              <a:rPr lang="en-GB" sz="2000" dirty="0">
                <a:latin typeface="Century Gothic" panose="020B0502020202020204" pitchFamily="34" charset="0"/>
              </a:rPr>
              <a:t>Others in our personal space</a:t>
            </a:r>
          </a:p>
          <a:p>
            <a:r>
              <a:rPr lang="en-GB" sz="2000" dirty="0">
                <a:latin typeface="Century Gothic" panose="020B0502020202020204" pitchFamily="34" charset="0"/>
              </a:rPr>
              <a:t>Turn taking</a:t>
            </a:r>
          </a:p>
          <a:p>
            <a:r>
              <a:rPr lang="en-GB" sz="2000" dirty="0">
                <a:latin typeface="Century Gothic" panose="020B0502020202020204" pitchFamily="34" charset="0"/>
              </a:rPr>
              <a:t>Requesting</a:t>
            </a:r>
          </a:p>
          <a:p>
            <a:r>
              <a:rPr lang="en-GB" sz="2000" dirty="0">
                <a:latin typeface="Century Gothic" panose="020B0502020202020204" pitchFamily="34" charset="0"/>
              </a:rPr>
              <a:t>In a fun, nurturing environment – more adult led that child initiated. </a:t>
            </a:r>
          </a:p>
          <a:p>
            <a:endParaRPr lang="en-GB" sz="2000" dirty="0">
              <a:latin typeface="Century Gothic" panose="020B0502020202020204" pitchFamily="34" charset="0"/>
            </a:endParaRPr>
          </a:p>
          <a:p>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5099170C-2E92-67BB-8440-293AEA7A39D3}"/>
              </a:ext>
            </a:extLst>
          </p:cNvPr>
          <p:cNvPicPr>
            <a:picLocks noChangeAspect="1"/>
          </p:cNvPicPr>
          <p:nvPr/>
        </p:nvPicPr>
        <p:blipFill>
          <a:blip r:embed="rId3"/>
          <a:stretch>
            <a:fillRect/>
          </a:stretch>
        </p:blipFill>
        <p:spPr>
          <a:xfrm>
            <a:off x="5227759" y="151521"/>
            <a:ext cx="6800850" cy="4838700"/>
          </a:xfrm>
          <a:prstGeom prst="rect">
            <a:avLst/>
          </a:prstGeom>
        </p:spPr>
      </p:pic>
    </p:spTree>
    <p:extLst>
      <p:ext uri="{BB962C8B-B14F-4D97-AF65-F5344CB8AC3E}">
        <p14:creationId xmlns:p14="http://schemas.microsoft.com/office/powerpoint/2010/main" val="38744108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4A2EA30B-E1BC-8343-ACEC-EE311E86D4DC}"/>
              </a:ext>
            </a:extLst>
          </p:cNvPr>
          <p:cNvSpPr txBox="1"/>
          <p:nvPr/>
        </p:nvSpPr>
        <p:spPr>
          <a:xfrm>
            <a:off x="393894" y="407964"/>
            <a:ext cx="9467557" cy="4308872"/>
          </a:xfrm>
          <a:prstGeom prst="rect">
            <a:avLst/>
          </a:prstGeom>
          <a:noFill/>
        </p:spPr>
        <p:txBody>
          <a:bodyPr wrap="square" rtlCol="0">
            <a:spAutoFit/>
          </a:bodyPr>
          <a:lstStyle/>
          <a:p>
            <a:r>
              <a:rPr lang="en-GB" sz="3200" dirty="0">
                <a:latin typeface="Century Gothic" panose="020B0502020202020204" pitchFamily="34" charset="0"/>
              </a:rPr>
              <a:t>Planning</a:t>
            </a:r>
          </a:p>
          <a:p>
            <a:endParaRPr lang="en-GB" sz="3200" dirty="0">
              <a:latin typeface="Century Gothic" panose="020B0502020202020204" pitchFamily="34" charset="0"/>
            </a:endParaRPr>
          </a:p>
          <a:p>
            <a:r>
              <a:rPr lang="en-GB" sz="3200" dirty="0">
                <a:latin typeface="Century Gothic" panose="020B0502020202020204" pitchFamily="34" charset="0"/>
              </a:rPr>
              <a:t>In the moment</a:t>
            </a:r>
          </a:p>
          <a:p>
            <a:r>
              <a:rPr lang="en-GB" sz="3200" dirty="0">
                <a:latin typeface="Century Gothic" panose="020B0502020202020204" pitchFamily="34" charset="0"/>
              </a:rPr>
              <a:t>Using speech and language outcomes</a:t>
            </a:r>
          </a:p>
          <a:p>
            <a:r>
              <a:rPr lang="en-GB" sz="3200" dirty="0">
                <a:latin typeface="Century Gothic" panose="020B0502020202020204" pitchFamily="34" charset="0"/>
              </a:rPr>
              <a:t>Using </a:t>
            </a:r>
            <a:r>
              <a:rPr lang="en-GB" sz="3200" dirty="0" err="1">
                <a:latin typeface="Century Gothic" panose="020B0502020202020204" pitchFamily="34" charset="0"/>
              </a:rPr>
              <a:t>Wellcomm</a:t>
            </a:r>
            <a:endParaRPr lang="en-GB" sz="3200" dirty="0">
              <a:latin typeface="Century Gothic" panose="020B0502020202020204" pitchFamily="34" charset="0"/>
            </a:endParaRPr>
          </a:p>
          <a:p>
            <a:r>
              <a:rPr lang="en-GB" sz="3200" dirty="0">
                <a:latin typeface="Century Gothic" panose="020B0502020202020204" pitchFamily="34" charset="0"/>
              </a:rPr>
              <a:t>Communication Toolbox Cards</a:t>
            </a:r>
          </a:p>
          <a:p>
            <a:r>
              <a:rPr lang="en-GB" sz="3200" dirty="0">
                <a:latin typeface="Century Gothic" panose="020B0502020202020204" pitchFamily="34" charset="0"/>
              </a:rPr>
              <a:t>Communication Group Activities</a:t>
            </a:r>
          </a:p>
          <a:p>
            <a:r>
              <a:rPr lang="en-GB" sz="3200" dirty="0">
                <a:latin typeface="Century Gothic" panose="020B0502020202020204" pitchFamily="34" charset="0"/>
              </a:rPr>
              <a:t>Child led</a:t>
            </a:r>
          </a:p>
          <a:p>
            <a:endParaRPr lang="en-GB" dirty="0">
              <a:latin typeface="Century Gothic" panose="020B0502020202020204" pitchFamily="34" charset="0"/>
            </a:endParaRPr>
          </a:p>
        </p:txBody>
      </p:sp>
    </p:spTree>
    <p:extLst>
      <p:ext uri="{BB962C8B-B14F-4D97-AF65-F5344CB8AC3E}">
        <p14:creationId xmlns:p14="http://schemas.microsoft.com/office/powerpoint/2010/main" val="37938404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D466A926-9D98-B801-B45D-958755621973}"/>
              </a:ext>
            </a:extLst>
          </p:cNvPr>
          <p:cNvSpPr txBox="1"/>
          <p:nvPr/>
        </p:nvSpPr>
        <p:spPr>
          <a:xfrm>
            <a:off x="461450" y="373631"/>
            <a:ext cx="11172532" cy="4770537"/>
          </a:xfrm>
          <a:prstGeom prst="rect">
            <a:avLst/>
          </a:prstGeom>
          <a:noFill/>
        </p:spPr>
        <p:txBody>
          <a:bodyPr wrap="square" rtlCol="0">
            <a:spAutoFit/>
          </a:bodyPr>
          <a:lstStyle/>
          <a:p>
            <a:r>
              <a:rPr lang="en-GB" sz="3200" dirty="0">
                <a:latin typeface="Century Gothic" panose="020B0502020202020204" pitchFamily="34" charset="0"/>
              </a:rPr>
              <a:t>Remember…</a:t>
            </a:r>
          </a:p>
          <a:p>
            <a:endParaRPr lang="en-GB" sz="3200" dirty="0">
              <a:latin typeface="Century Gothic" panose="020B0502020202020204" pitchFamily="34" charset="0"/>
            </a:endParaRPr>
          </a:p>
          <a:p>
            <a:r>
              <a:rPr lang="en-GB" sz="2000" dirty="0">
                <a:latin typeface="Century Gothic" panose="020B0502020202020204" pitchFamily="34" charset="0"/>
              </a:rPr>
              <a:t>There is a time for child led and also adult initiated interaction.</a:t>
            </a:r>
          </a:p>
          <a:p>
            <a:endParaRPr lang="en-GB" sz="2000" dirty="0">
              <a:latin typeface="Century Gothic" panose="020B0502020202020204" pitchFamily="34" charset="0"/>
            </a:endParaRPr>
          </a:p>
          <a:p>
            <a:r>
              <a:rPr lang="en-GB" sz="2000" dirty="0">
                <a:latin typeface="Century Gothic" panose="020B0502020202020204" pitchFamily="34" charset="0"/>
              </a:rPr>
              <a:t>Make yourself a desirable person to be with.</a:t>
            </a:r>
          </a:p>
          <a:p>
            <a:endParaRPr lang="en-GB" sz="2000" dirty="0">
              <a:latin typeface="Century Gothic" panose="020B0502020202020204" pitchFamily="34" charset="0"/>
            </a:endParaRPr>
          </a:p>
          <a:p>
            <a:r>
              <a:rPr lang="en-GB" sz="2000" dirty="0">
                <a:latin typeface="Century Gothic" panose="020B0502020202020204" pitchFamily="34" charset="0"/>
              </a:rPr>
              <a:t>Keep it fun, interactive and focussed on the child’s interests.</a:t>
            </a:r>
          </a:p>
          <a:p>
            <a:endParaRPr lang="en-GB" sz="2000" dirty="0">
              <a:latin typeface="Century Gothic" panose="020B0502020202020204" pitchFamily="34" charset="0"/>
            </a:endParaRPr>
          </a:p>
          <a:p>
            <a:r>
              <a:rPr lang="en-GB" sz="2000" dirty="0">
                <a:latin typeface="Century Gothic" panose="020B0502020202020204" pitchFamily="34" charset="0"/>
              </a:rPr>
              <a:t>If it isn’t working don’t force it…re-group, re-think and try again. (it may take a while to make some head way)</a:t>
            </a:r>
          </a:p>
          <a:p>
            <a:endParaRPr lang="en-GB" sz="2000" dirty="0">
              <a:latin typeface="Century Gothic" panose="020B0502020202020204" pitchFamily="34" charset="0"/>
            </a:endParaRPr>
          </a:p>
          <a:p>
            <a:r>
              <a:rPr lang="en-GB" sz="2000" dirty="0">
                <a:latin typeface="Century Gothic" panose="020B0502020202020204" pitchFamily="34" charset="0"/>
              </a:rPr>
              <a:t>Jot down what has worked, although it may not a second time!</a:t>
            </a:r>
          </a:p>
          <a:p>
            <a:endParaRPr lang="en-GB" sz="2000" dirty="0">
              <a:latin typeface="Century Gothic" panose="020B0502020202020204" pitchFamily="34" charset="0"/>
            </a:endParaRPr>
          </a:p>
          <a:p>
            <a:r>
              <a:rPr lang="en-GB" sz="2000" dirty="0">
                <a:latin typeface="Century Gothic" panose="020B0502020202020204" pitchFamily="34" charset="0"/>
              </a:rPr>
              <a:t>You have got this!! (As I say to my kids!!) </a:t>
            </a:r>
            <a:endParaRPr lang="en-GB" sz="1200" dirty="0">
              <a:latin typeface="Century Gothic" panose="020B0502020202020204" pitchFamily="34" charset="0"/>
            </a:endParaRPr>
          </a:p>
        </p:txBody>
      </p:sp>
    </p:spTree>
    <p:extLst>
      <p:ext uri="{BB962C8B-B14F-4D97-AF65-F5344CB8AC3E}">
        <p14:creationId xmlns:p14="http://schemas.microsoft.com/office/powerpoint/2010/main" val="36163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8F8264-495B-8E48-D30A-F12FF08F4FC9}"/>
              </a:ext>
            </a:extLst>
          </p:cNvPr>
          <p:cNvPicPr>
            <a:picLocks noChangeAspect="1"/>
          </p:cNvPicPr>
          <p:nvPr/>
        </p:nvPicPr>
        <p:blipFill>
          <a:blip r:embed="rId2"/>
          <a:stretch>
            <a:fillRect/>
          </a:stretch>
        </p:blipFill>
        <p:spPr>
          <a:xfrm>
            <a:off x="20149" y="4683074"/>
            <a:ext cx="12151702" cy="2174926"/>
          </a:xfrm>
          <a:prstGeom prst="rect">
            <a:avLst/>
          </a:prstGeom>
        </p:spPr>
      </p:pic>
      <p:sp>
        <p:nvSpPr>
          <p:cNvPr id="2" name="TextBox 1">
            <a:extLst>
              <a:ext uri="{FF2B5EF4-FFF2-40B4-BE49-F238E27FC236}">
                <a16:creationId xmlns:a16="http://schemas.microsoft.com/office/drawing/2014/main" id="{D466A926-9D98-B801-B45D-958755621973}"/>
              </a:ext>
            </a:extLst>
          </p:cNvPr>
          <p:cNvSpPr txBox="1"/>
          <p:nvPr/>
        </p:nvSpPr>
        <p:spPr>
          <a:xfrm>
            <a:off x="461450" y="373631"/>
            <a:ext cx="11172532" cy="4185761"/>
          </a:xfrm>
          <a:prstGeom prst="rect">
            <a:avLst/>
          </a:prstGeom>
          <a:noFill/>
        </p:spPr>
        <p:txBody>
          <a:bodyPr wrap="square" rtlCol="0">
            <a:spAutoFit/>
          </a:bodyPr>
          <a:lstStyle/>
          <a:p>
            <a:r>
              <a:rPr lang="en-GB" sz="3200" dirty="0">
                <a:latin typeface="Century Gothic" panose="020B0502020202020204" pitchFamily="34" charset="0"/>
              </a:rPr>
              <a:t>Useful Links:</a:t>
            </a:r>
          </a:p>
          <a:p>
            <a:r>
              <a:rPr lang="en-GB" sz="2400" dirty="0">
                <a:latin typeface="Century Gothic" panose="020B0502020202020204" pitchFamily="34" charset="0"/>
              </a:rPr>
              <a:t>Spread the Happiness </a:t>
            </a:r>
          </a:p>
          <a:p>
            <a:r>
              <a:rPr lang="en-GB" sz="2000" dirty="0">
                <a:latin typeface="Century Gothic" panose="020B0502020202020204" pitchFamily="34" charset="0"/>
                <a:hlinkClick r:id="rId3"/>
              </a:rPr>
              <a:t>https://www.spreadthehappiness.co.uk/</a:t>
            </a:r>
            <a:endParaRPr lang="en-GB" sz="4800" dirty="0">
              <a:latin typeface="Century Gothic" panose="020B0502020202020204" pitchFamily="34" charset="0"/>
            </a:endParaRPr>
          </a:p>
          <a:p>
            <a:endParaRPr lang="en-GB" sz="2400" dirty="0">
              <a:latin typeface="Century Gothic" panose="020B0502020202020204" pitchFamily="34" charset="0"/>
            </a:endParaRPr>
          </a:p>
          <a:p>
            <a:r>
              <a:rPr lang="en-GB" sz="2400" dirty="0">
                <a:latin typeface="Century Gothic" panose="020B0502020202020204" pitchFamily="34" charset="0"/>
              </a:rPr>
              <a:t>Colourful Semantics Book</a:t>
            </a:r>
          </a:p>
          <a:p>
            <a:r>
              <a:rPr lang="en-GB" sz="2400" dirty="0">
                <a:latin typeface="Century Gothic" panose="020B0502020202020204" pitchFamily="34" charset="0"/>
                <a:hlinkClick r:id="rId4"/>
              </a:rPr>
              <a:t>https://www.amazon.co.uk/s?k=colourful+semantics&amp;crid=1RPZM81D8VNKS&amp;sprefix=colourful+semantics%2Caps%2C82&amp;ref=nb_sb_noss_1</a:t>
            </a:r>
            <a:r>
              <a:rPr lang="en-GB" sz="2400" dirty="0">
                <a:latin typeface="Century Gothic" panose="020B0502020202020204" pitchFamily="34" charset="0"/>
              </a:rPr>
              <a:t> </a:t>
            </a: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2800" dirty="0" err="1">
                <a:latin typeface="Century Gothic" panose="020B0502020202020204" pitchFamily="34" charset="0"/>
              </a:rPr>
              <a:t>Jabadao</a:t>
            </a:r>
            <a:endParaRPr lang="en-GB" sz="2800" dirty="0">
              <a:latin typeface="Century Gothic" panose="020B0502020202020204" pitchFamily="34" charset="0"/>
            </a:endParaRPr>
          </a:p>
          <a:p>
            <a:r>
              <a:rPr lang="en-GB" sz="2800" dirty="0">
                <a:latin typeface="Century Gothic" panose="020B0502020202020204" pitchFamily="34" charset="0"/>
                <a:hlinkClick r:id="rId5"/>
              </a:rPr>
              <a:t>https://www.jabadao.org/resources-lycra-and-elastic</a:t>
            </a:r>
            <a:r>
              <a:rPr lang="en-GB" sz="2800" dirty="0">
                <a:latin typeface="Century Gothic" panose="020B0502020202020204" pitchFamily="34" charset="0"/>
              </a:rPr>
              <a:t> </a:t>
            </a:r>
          </a:p>
          <a:p>
            <a:endParaRPr lang="en-GB" sz="1400" dirty="0">
              <a:latin typeface="Century Gothic" panose="020B0502020202020204" pitchFamily="34" charset="0"/>
            </a:endParaRPr>
          </a:p>
        </p:txBody>
      </p:sp>
    </p:spTree>
    <p:extLst>
      <p:ext uri="{BB962C8B-B14F-4D97-AF65-F5344CB8AC3E}">
        <p14:creationId xmlns:p14="http://schemas.microsoft.com/office/powerpoint/2010/main" val="18247067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15297</TotalTime>
  <Words>1294</Words>
  <Application>Microsoft Office PowerPoint</Application>
  <PresentationFormat>Widescreen</PresentationFormat>
  <Paragraphs>179</Paragraphs>
  <Slides>28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Office3</dc:creator>
  <cp:lastModifiedBy>Office3</cp:lastModifiedBy>
  <cp:revision>22</cp:revision>
  <dcterms:created xsi:type="dcterms:W3CDTF">2023-02-10T11:16:53Z</dcterms:created>
  <dcterms:modified xsi:type="dcterms:W3CDTF">2023-05-24T12:24:42Z</dcterms:modified>
</cp:coreProperties>
</file>