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56" r:id="rId2"/>
    <p:sldId id="258" r:id="rId3"/>
    <p:sldId id="260" r:id="rId4"/>
    <p:sldId id="261" r:id="rId5"/>
    <p:sldId id="262" r:id="rId6"/>
    <p:sldId id="266" r:id="rId7"/>
    <p:sldId id="267" r:id="rId8"/>
    <p:sldId id="268" r:id="rId9"/>
  </p:sldIdLst>
  <p:sldSz cx="18288000" cy="10287000"/>
  <p:notesSz cx="6858000" cy="9144000"/>
  <p:embeddedFontLst>
    <p:embeddedFont>
      <p:font typeface="Calibri" panose="020F0502020204030204" pitchFamily="34" charset="0"/>
      <p:regular r:id="rId11"/>
      <p:bold r:id="rId12"/>
      <p:italic r:id="rId13"/>
      <p:boldItalic r:id="rId14"/>
    </p:embeddedFont>
    <p:embeddedFont>
      <p:font typeface="Canva Sans" panose="020B0604020202020204" charset="0"/>
      <p:regular r:id="rId15"/>
    </p:embeddedFont>
    <p:embeddedFont>
      <p:font typeface="Now" panose="020B0604020202020204" charset="0"/>
      <p:regular r:id="rId16"/>
    </p:embeddedFont>
    <p:embeddedFont>
      <p:font typeface="Now Bold" panose="020B0604020202020204" charset="0"/>
      <p:regular r:id="rId17"/>
    </p:embeddedFont>
    <p:embeddedFont>
      <p:font typeface="Now Bold Bold"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4" d="100"/>
          <a:sy n="44" d="100"/>
        </p:scale>
        <p:origin x="876" y="5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24.05.2023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Visuals tend to be a little more permanent than words.</a:t>
            </a:r>
          </a:p>
          <a:p>
            <a:r>
              <a:rPr lang="en-US"/>
              <a:t>They allow people time to process the language that is involved, don't be afraid to repeat an instruction whilst holding a visual up. </a:t>
            </a:r>
          </a:p>
          <a:p>
            <a:r>
              <a:rPr lang="en-US"/>
              <a:t>They help scaffold transitions between activities and times of the day. Using a visual timetable or first and then cards. They are allowing children time think about what is happening in the present and then in the future. </a:t>
            </a:r>
          </a:p>
          <a:p>
            <a:r>
              <a:rPr lang="en-US"/>
              <a:t>It a visual representation of what you are wanting a child to understand. </a:t>
            </a:r>
          </a:p>
          <a:p>
            <a:r>
              <a:rPr lang="en-US"/>
              <a:t>They help ALL students, not just those who need them to transition and also help support adults. </a:t>
            </a:r>
          </a:p>
          <a:p>
            <a:r>
              <a:rPr lang="en-US"/>
              <a:t>They can be used to build independence in learners, knowing what to do and in what order. </a:t>
            </a:r>
          </a:p>
          <a:p>
            <a:r>
              <a:rPr lang="en-US"/>
              <a:t>You can take them with you, transferable between settings and people. </a:t>
            </a:r>
          </a:p>
          <a:p>
            <a:r>
              <a:rPr lang="en-US"/>
              <a:t>A child, who may be neuro diverse may find the nuance of speech tricky 'what did they mean by that? How do I know what that tone of voice means?' They have no attitude they are a pictorial representation of language. </a:t>
            </a:r>
          </a:p>
          <a:p>
            <a:r>
              <a:rPr lang="en-US"/>
              <a:t>They help to reduce the anxiety of being in setting. </a:t>
            </a:r>
          </a:p>
          <a:p>
            <a:r>
              <a:rPr lang="en-US"/>
              <a:t>They help develop understanding of the spoken work.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2.41 - 5.20 talking about how to use Obj of Reference (Introducing them)</a:t>
            </a:r>
          </a:p>
          <a:p>
            <a:endParaRPr lang="en-US"/>
          </a:p>
          <a:p>
            <a:r>
              <a:rPr lang="en-US"/>
              <a:t>Sums up the use of objects of reference and how to start.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Objects of reference are really important as a starting point to aid in transition as what the SCERTS approach would call 'Transactional Support' </a:t>
            </a:r>
          </a:p>
          <a:p>
            <a:r>
              <a:rPr lang="en-US"/>
              <a:t>This is a continuation/next step in this journey of using visuals</a:t>
            </a:r>
          </a:p>
          <a:p>
            <a:r>
              <a:rPr lang="en-US"/>
              <a:t>The first step is to use photos of the object/room/activity/instruction that you may want to convey. This can be a picture of the object of reference that you have moved from - or something new. Continuity can be the best thing in this case - I would suggest that you have the written word as well under the picture to aid in transition but also helps develop word recognition. </a:t>
            </a:r>
          </a:p>
          <a:p>
            <a:r>
              <a:rPr lang="en-US"/>
              <a:t>- Then moving to a more abstract picture.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sv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29.png"/><Relationship Id="rId18" Type="http://schemas.openxmlformats.org/officeDocument/2006/relationships/image" Target="../media/image34.png"/><Relationship Id="rId3" Type="http://schemas.openxmlformats.org/officeDocument/2006/relationships/image" Target="../media/image17.svg"/><Relationship Id="rId21" Type="http://schemas.openxmlformats.org/officeDocument/2006/relationships/image" Target="../media/image37.svg"/><Relationship Id="rId7" Type="http://schemas.openxmlformats.org/officeDocument/2006/relationships/image" Target="../media/image25.svg"/><Relationship Id="rId12" Type="http://schemas.openxmlformats.org/officeDocument/2006/relationships/image" Target="../media/image28.png"/><Relationship Id="rId17" Type="http://schemas.openxmlformats.org/officeDocument/2006/relationships/image" Target="../media/image33.svg"/><Relationship Id="rId2" Type="http://schemas.openxmlformats.org/officeDocument/2006/relationships/image" Target="../media/image16.png"/><Relationship Id="rId16" Type="http://schemas.openxmlformats.org/officeDocument/2006/relationships/image" Target="../media/image32.png"/><Relationship Id="rId20"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27.svg"/><Relationship Id="rId5" Type="http://schemas.openxmlformats.org/officeDocument/2006/relationships/image" Target="../media/image23.svg"/><Relationship Id="rId15" Type="http://schemas.openxmlformats.org/officeDocument/2006/relationships/image" Target="../media/image31.png"/><Relationship Id="rId10" Type="http://schemas.openxmlformats.org/officeDocument/2006/relationships/image" Target="../media/image26.png"/><Relationship Id="rId19" Type="http://schemas.openxmlformats.org/officeDocument/2006/relationships/image" Target="../media/image35.svg"/><Relationship Id="rId4" Type="http://schemas.openxmlformats.org/officeDocument/2006/relationships/image" Target="../media/image22.png"/><Relationship Id="rId9" Type="http://schemas.openxmlformats.org/officeDocument/2006/relationships/image" Target="../media/image9.svg"/><Relationship Id="rId14" Type="http://schemas.openxmlformats.org/officeDocument/2006/relationships/image" Target="../media/image30.png"/></Relationships>
</file>

<file path=ppt/slides/_rels/slide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svg"/><Relationship Id="rId7"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40.png"/></Relationships>
</file>

<file path=ppt/slides/_rels/slide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26.png"/><Relationship Id="rId7" Type="http://schemas.openxmlformats.org/officeDocument/2006/relationships/image" Target="../media/image4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2.svg"/><Relationship Id="rId11" Type="http://schemas.openxmlformats.org/officeDocument/2006/relationships/image" Target="../media/image47.sv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27.svg"/><Relationship Id="rId9" Type="http://schemas.openxmlformats.org/officeDocument/2006/relationships/image" Target="../media/image45.svg"/></Relationships>
</file>

<file path=ppt/slides/_rels/slide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youtube.com/watch?time_continue=5&amp;v=NlBMB6A3Axs&amp;embeds_referring_euri=https%3A%2F%2Fhubblecontent.osi.office.net%2F&amp;source_ve_path=MjM4NTE&amp;feature=emb_title" TargetMode="External"/><Relationship Id="rId5" Type="http://schemas.openxmlformats.org/officeDocument/2006/relationships/image" Target="../media/image50.png"/><Relationship Id="rId4" Type="http://schemas.openxmlformats.org/officeDocument/2006/relationships/image" Target="../media/image49.sv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D9D9"/>
        </a:solidFill>
        <a:effectLst/>
      </p:bgPr>
    </p:bg>
    <p:spTree>
      <p:nvGrpSpPr>
        <p:cNvPr id="1" name=""/>
        <p:cNvGrpSpPr/>
        <p:nvPr/>
      </p:nvGrpSpPr>
      <p:grpSpPr>
        <a:xfrm>
          <a:off x="0" y="0"/>
          <a:ext cx="0" cy="0"/>
          <a:chOff x="0" y="0"/>
          <a:chExt cx="0" cy="0"/>
        </a:xfrm>
      </p:grpSpPr>
      <p:sp>
        <p:nvSpPr>
          <p:cNvPr id="2" name="TextBox 2"/>
          <p:cNvSpPr txBox="1"/>
          <p:nvPr/>
        </p:nvSpPr>
        <p:spPr>
          <a:xfrm>
            <a:off x="4829755" y="2314484"/>
            <a:ext cx="8628491" cy="4380235"/>
          </a:xfrm>
          <a:prstGeom prst="rect">
            <a:avLst/>
          </a:prstGeom>
        </p:spPr>
        <p:txBody>
          <a:bodyPr lIns="0" tIns="0" rIns="0" bIns="0" rtlCol="0" anchor="t">
            <a:spAutoFit/>
          </a:bodyPr>
          <a:lstStyle/>
          <a:p>
            <a:pPr algn="ctr">
              <a:lnSpc>
                <a:spcPts val="11440"/>
              </a:lnSpc>
            </a:pPr>
            <a:r>
              <a:rPr lang="en-US" sz="10400" spc="-208">
                <a:solidFill>
                  <a:srgbClr val="3B4C42"/>
                </a:solidFill>
                <a:latin typeface="Now Bold"/>
              </a:rPr>
              <a:t>Use of Visuals in the Early Years</a:t>
            </a:r>
          </a:p>
        </p:txBody>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133405" y="-1709702"/>
            <a:ext cx="8845026" cy="11996702"/>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439299" y="7911922"/>
            <a:ext cx="6935998" cy="2673512"/>
          </a:xfrm>
          <a:prstGeom prst="rect">
            <a:avLst/>
          </a:prstGeom>
        </p:spPr>
      </p:pic>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5455512" y="-1074985"/>
            <a:ext cx="7088593" cy="9614414"/>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3791620" y="7033948"/>
            <a:ext cx="9213760" cy="35514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ED8BE"/>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227167" y="4309576"/>
            <a:ext cx="2836560" cy="5977424"/>
          </a:xfrm>
          <a:prstGeom prst="rect">
            <a:avLst/>
          </a:prstGeom>
        </p:spPr>
      </p:pic>
      <p:pic>
        <p:nvPicPr>
          <p:cNvPr id="3" name="Picture 3"/>
          <p:cNvPicPr>
            <a:picLocks noChangeAspect="1"/>
          </p:cNvPicPr>
          <p:nvPr/>
        </p:nvPicPr>
        <p:blipFill>
          <a:blip r:embed="rId4"/>
          <a:srcRect/>
          <a:stretch>
            <a:fillRect/>
          </a:stretch>
        </p:blipFill>
        <p:spPr>
          <a:xfrm rot="-3104346">
            <a:off x="16408931" y="932382"/>
            <a:ext cx="2541018" cy="230414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6927580" y="103736"/>
            <a:ext cx="2963463" cy="3946501"/>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flipH="1">
            <a:off x="8766163" y="187027"/>
            <a:ext cx="1430844" cy="1683346"/>
          </a:xfrm>
          <a:prstGeom prst="rect">
            <a:avLst/>
          </a:prstGeom>
        </p:spPr>
      </p:pic>
      <p:sp>
        <p:nvSpPr>
          <p:cNvPr id="6" name="TextBox 6"/>
          <p:cNvSpPr txBox="1"/>
          <p:nvPr/>
        </p:nvSpPr>
        <p:spPr>
          <a:xfrm>
            <a:off x="191113" y="211513"/>
            <a:ext cx="7997797" cy="1115291"/>
          </a:xfrm>
          <a:prstGeom prst="rect">
            <a:avLst/>
          </a:prstGeom>
        </p:spPr>
        <p:txBody>
          <a:bodyPr lIns="0" tIns="0" rIns="0" bIns="0" rtlCol="0" anchor="t">
            <a:spAutoFit/>
          </a:bodyPr>
          <a:lstStyle/>
          <a:p>
            <a:pPr algn="ctr">
              <a:lnSpc>
                <a:spcPts val="8764"/>
              </a:lnSpc>
            </a:pPr>
            <a:r>
              <a:rPr lang="en-US" sz="6260">
                <a:solidFill>
                  <a:srgbClr val="000000"/>
                </a:solidFill>
                <a:latin typeface="Canva Sans"/>
              </a:rPr>
              <a:t>Aims of the session...</a:t>
            </a:r>
          </a:p>
        </p:txBody>
      </p:sp>
      <p:sp>
        <p:nvSpPr>
          <p:cNvPr id="7" name="TextBox 7"/>
          <p:cNvSpPr txBox="1"/>
          <p:nvPr/>
        </p:nvSpPr>
        <p:spPr>
          <a:xfrm>
            <a:off x="-1520525" y="2595108"/>
            <a:ext cx="16927580" cy="934720"/>
          </a:xfrm>
          <a:prstGeom prst="rect">
            <a:avLst/>
          </a:prstGeom>
        </p:spPr>
        <p:txBody>
          <a:bodyPr lIns="0" tIns="0" rIns="0" bIns="0" rtlCol="0" anchor="t">
            <a:spAutoFit/>
          </a:bodyPr>
          <a:lstStyle/>
          <a:p>
            <a:pPr algn="ctr">
              <a:lnSpc>
                <a:spcPts val="7279"/>
              </a:lnSpc>
            </a:pPr>
            <a:r>
              <a:rPr lang="en-US" sz="5199">
                <a:solidFill>
                  <a:srgbClr val="000000"/>
                </a:solidFill>
                <a:latin typeface="Canva Sans"/>
              </a:rPr>
              <a:t>To understand what visual strategies are.</a:t>
            </a:r>
          </a:p>
        </p:txBody>
      </p:sp>
      <p:sp>
        <p:nvSpPr>
          <p:cNvPr id="8" name="TextBox 8"/>
          <p:cNvSpPr txBox="1"/>
          <p:nvPr/>
        </p:nvSpPr>
        <p:spPr>
          <a:xfrm>
            <a:off x="1017795" y="3923178"/>
            <a:ext cx="16927580" cy="934720"/>
          </a:xfrm>
          <a:prstGeom prst="rect">
            <a:avLst/>
          </a:prstGeom>
        </p:spPr>
        <p:txBody>
          <a:bodyPr lIns="0" tIns="0" rIns="0" bIns="0" rtlCol="0" anchor="t">
            <a:spAutoFit/>
          </a:bodyPr>
          <a:lstStyle/>
          <a:p>
            <a:pPr algn="ctr">
              <a:lnSpc>
                <a:spcPts val="7279"/>
              </a:lnSpc>
            </a:pPr>
            <a:r>
              <a:rPr lang="en-US" sz="5199">
                <a:solidFill>
                  <a:srgbClr val="000000"/>
                </a:solidFill>
                <a:latin typeface="Canva Sans"/>
              </a:rPr>
              <a:t>To understand why the use of visuals is so important.</a:t>
            </a:r>
          </a:p>
        </p:txBody>
      </p:sp>
      <p:sp>
        <p:nvSpPr>
          <p:cNvPr id="9" name="TextBox 9"/>
          <p:cNvSpPr txBox="1"/>
          <p:nvPr/>
        </p:nvSpPr>
        <p:spPr>
          <a:xfrm>
            <a:off x="1481732" y="5248423"/>
            <a:ext cx="16927580" cy="934720"/>
          </a:xfrm>
          <a:prstGeom prst="rect">
            <a:avLst/>
          </a:prstGeom>
        </p:spPr>
        <p:txBody>
          <a:bodyPr lIns="0" tIns="0" rIns="0" bIns="0" rtlCol="0" anchor="t">
            <a:spAutoFit/>
          </a:bodyPr>
          <a:lstStyle/>
          <a:p>
            <a:pPr algn="ctr">
              <a:lnSpc>
                <a:spcPts val="7279"/>
              </a:lnSpc>
            </a:pPr>
            <a:r>
              <a:rPr lang="en-US" sz="5199">
                <a:solidFill>
                  <a:srgbClr val="000000"/>
                </a:solidFill>
                <a:latin typeface="Canva Sans"/>
              </a:rPr>
              <a:t>To understand when you might use visual strategies.</a:t>
            </a:r>
          </a:p>
        </p:txBody>
      </p:sp>
      <p:sp>
        <p:nvSpPr>
          <p:cNvPr id="10" name="TextBox 10"/>
          <p:cNvSpPr txBox="1"/>
          <p:nvPr/>
        </p:nvSpPr>
        <p:spPr>
          <a:xfrm>
            <a:off x="772871" y="6573668"/>
            <a:ext cx="18080529" cy="934720"/>
          </a:xfrm>
          <a:prstGeom prst="rect">
            <a:avLst/>
          </a:prstGeom>
        </p:spPr>
        <p:txBody>
          <a:bodyPr lIns="0" tIns="0" rIns="0" bIns="0" rtlCol="0" anchor="t">
            <a:spAutoFit/>
          </a:bodyPr>
          <a:lstStyle/>
          <a:p>
            <a:pPr algn="ctr">
              <a:lnSpc>
                <a:spcPts val="7279"/>
              </a:lnSpc>
            </a:pPr>
            <a:r>
              <a:rPr lang="en-US" sz="5199">
                <a:solidFill>
                  <a:srgbClr val="000000"/>
                </a:solidFill>
                <a:latin typeface="Canva Sans"/>
              </a:rPr>
              <a:t>The use of visuals to aid in social communication.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2AE95"/>
        </a:solidFill>
        <a:effectLst/>
      </p:bgPr>
    </p:bg>
    <p:spTree>
      <p:nvGrpSpPr>
        <p:cNvPr id="1" name=""/>
        <p:cNvGrpSpPr/>
        <p:nvPr/>
      </p:nvGrpSpPr>
      <p:grpSpPr>
        <a:xfrm>
          <a:off x="0" y="0"/>
          <a:ext cx="0" cy="0"/>
          <a:chOff x="0" y="0"/>
          <a:chExt cx="0" cy="0"/>
        </a:xfrm>
      </p:grpSpPr>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864" t="67142" r="3268" b="17262"/>
          <a:stretch>
            <a:fillRect/>
          </a:stretch>
        </p:blipFill>
        <p:spPr>
          <a:xfrm>
            <a:off x="-2158555" y="8155671"/>
            <a:ext cx="24431216" cy="2289212"/>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464583" y="4384360"/>
            <a:ext cx="4900820" cy="5363414"/>
          </a:xfrm>
          <a:prstGeom prst="rect">
            <a:avLst/>
          </a:prstGeom>
        </p:spPr>
      </p:pic>
      <p:grpSp>
        <p:nvGrpSpPr>
          <p:cNvPr id="8" name="Group 8"/>
          <p:cNvGrpSpPr/>
          <p:nvPr/>
        </p:nvGrpSpPr>
        <p:grpSpPr>
          <a:xfrm>
            <a:off x="7095641" y="896815"/>
            <a:ext cx="9598226" cy="6352280"/>
            <a:chOff x="0" y="0"/>
            <a:chExt cx="12797635" cy="8469707"/>
          </a:xfrm>
        </p:grpSpPr>
        <p:pic>
          <p:nvPicPr>
            <p:cNvPr id="9" name="Picture 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0" y="0"/>
              <a:ext cx="12797635" cy="8469707"/>
            </a:xfrm>
            <a:prstGeom prst="rect">
              <a:avLst/>
            </a:prstGeom>
          </p:spPr>
        </p:pic>
        <p:sp>
          <p:nvSpPr>
            <p:cNvPr id="10" name="AutoShape 10"/>
            <p:cNvSpPr/>
            <p:nvPr/>
          </p:nvSpPr>
          <p:spPr>
            <a:xfrm>
              <a:off x="489529" y="414724"/>
              <a:ext cx="11818576" cy="7605180"/>
            </a:xfrm>
            <a:prstGeom prst="rect">
              <a:avLst/>
            </a:prstGeom>
            <a:solidFill>
              <a:srgbClr val="50745F"/>
            </a:solidFill>
          </p:spPr>
        </p:sp>
      </p:grpSp>
      <p:grpSp>
        <p:nvGrpSpPr>
          <p:cNvPr id="12" name="Group 12"/>
          <p:cNvGrpSpPr/>
          <p:nvPr/>
        </p:nvGrpSpPr>
        <p:grpSpPr>
          <a:xfrm>
            <a:off x="7600950" y="2234597"/>
            <a:ext cx="8635957" cy="4451953"/>
            <a:chOff x="0" y="0"/>
            <a:chExt cx="2274491" cy="1172531"/>
          </a:xfrm>
        </p:grpSpPr>
        <p:sp>
          <p:nvSpPr>
            <p:cNvPr id="13" name="Freeform 13"/>
            <p:cNvSpPr/>
            <p:nvPr/>
          </p:nvSpPr>
          <p:spPr>
            <a:xfrm>
              <a:off x="0" y="0"/>
              <a:ext cx="2274491" cy="1172531"/>
            </a:xfrm>
            <a:custGeom>
              <a:avLst/>
              <a:gdLst/>
              <a:ahLst/>
              <a:cxnLst/>
              <a:rect l="l" t="t" r="r" b="b"/>
              <a:pathLst>
                <a:path w="2274491" h="1172531">
                  <a:moveTo>
                    <a:pt x="45720" y="0"/>
                  </a:moveTo>
                  <a:lnTo>
                    <a:pt x="2228771" y="0"/>
                  </a:lnTo>
                  <a:cubicBezTo>
                    <a:pt x="2254021" y="0"/>
                    <a:pt x="2274491" y="20470"/>
                    <a:pt x="2274491" y="45720"/>
                  </a:cubicBezTo>
                  <a:lnTo>
                    <a:pt x="2274491" y="1126810"/>
                  </a:lnTo>
                  <a:cubicBezTo>
                    <a:pt x="2274491" y="1152061"/>
                    <a:pt x="2254021" y="1172531"/>
                    <a:pt x="2228771" y="1172531"/>
                  </a:cubicBezTo>
                  <a:lnTo>
                    <a:pt x="45720" y="1172531"/>
                  </a:lnTo>
                  <a:cubicBezTo>
                    <a:pt x="20470" y="1172531"/>
                    <a:pt x="0" y="1152061"/>
                    <a:pt x="0" y="1126810"/>
                  </a:cubicBezTo>
                  <a:lnTo>
                    <a:pt x="0" y="45720"/>
                  </a:lnTo>
                  <a:cubicBezTo>
                    <a:pt x="0" y="20470"/>
                    <a:pt x="20470" y="0"/>
                    <a:pt x="45720" y="0"/>
                  </a:cubicBezTo>
                  <a:close/>
                </a:path>
              </a:pathLst>
            </a:custGeom>
            <a:solidFill>
              <a:srgbClr val="845551"/>
            </a:solidFill>
          </p:spPr>
        </p:sp>
        <p:sp>
          <p:nvSpPr>
            <p:cNvPr id="14" name="TextBox 14"/>
            <p:cNvSpPr txBox="1"/>
            <p:nvPr/>
          </p:nvSpPr>
          <p:spPr>
            <a:xfrm>
              <a:off x="0" y="-76200"/>
              <a:ext cx="812800" cy="889000"/>
            </a:xfrm>
            <a:prstGeom prst="rect">
              <a:avLst/>
            </a:prstGeom>
          </p:spPr>
          <p:txBody>
            <a:bodyPr lIns="50800" tIns="50800" rIns="50800" bIns="50800" rtlCol="0" anchor="ctr"/>
            <a:lstStyle/>
            <a:p>
              <a:pPr algn="ctr">
                <a:lnSpc>
                  <a:spcPts val="3861"/>
                </a:lnSpc>
              </a:pPr>
              <a:endParaRPr/>
            </a:p>
          </p:txBody>
        </p:sp>
      </p:grpSp>
      <p:pic>
        <p:nvPicPr>
          <p:cNvPr id="15" name="Picture 15"/>
          <p:cNvPicPr>
            <a:picLocks noChangeAspect="1"/>
          </p:cNvPicPr>
          <p:nvPr/>
        </p:nvPicPr>
        <p:blipFill>
          <a:blip r:embed="rId8"/>
          <a:srcRect l="23790" t="7275" r="18801" b="5575"/>
          <a:stretch>
            <a:fillRect/>
          </a:stretch>
        </p:blipFill>
        <p:spPr>
          <a:xfrm flipH="1">
            <a:off x="2057724" y="2162316"/>
            <a:ext cx="2278546" cy="2806091"/>
          </a:xfrm>
          <a:prstGeom prst="rect">
            <a:avLst/>
          </a:prstGeom>
        </p:spPr>
      </p:pic>
      <p:pic>
        <p:nvPicPr>
          <p:cNvPr id="16" name="Picture 16"/>
          <p:cNvPicPr>
            <a:picLocks noChangeAspect="1"/>
          </p:cNvPicPr>
          <p:nvPr/>
        </p:nvPicPr>
        <p:blipFill>
          <a:blip r:embed="rId9"/>
          <a:srcRect/>
          <a:stretch>
            <a:fillRect/>
          </a:stretch>
        </p:blipFill>
        <p:spPr>
          <a:xfrm>
            <a:off x="5145850" y="4968407"/>
            <a:ext cx="782858" cy="1137270"/>
          </a:xfrm>
          <a:prstGeom prst="rect">
            <a:avLst/>
          </a:prstGeom>
        </p:spPr>
      </p:pic>
      <p:pic>
        <p:nvPicPr>
          <p:cNvPr id="17" name="Picture 17"/>
          <p:cNvPicPr>
            <a:picLocks noChangeAspect="1"/>
          </p:cNvPicPr>
          <p:nvPr/>
        </p:nvPicPr>
        <p:blipFill>
          <a:blip r:embed="rId10"/>
          <a:srcRect/>
          <a:stretch>
            <a:fillRect/>
          </a:stretch>
        </p:blipFill>
        <p:spPr>
          <a:xfrm>
            <a:off x="5056036" y="6686550"/>
            <a:ext cx="872672" cy="1073246"/>
          </a:xfrm>
          <a:prstGeom prst="rect">
            <a:avLst/>
          </a:prstGeom>
        </p:spPr>
      </p:pic>
      <p:pic>
        <p:nvPicPr>
          <p:cNvPr id="18" name="Picture 18"/>
          <p:cNvPicPr>
            <a:picLocks noChangeAspect="1"/>
          </p:cNvPicPr>
          <p:nvPr/>
        </p:nvPicPr>
        <p:blipFill>
          <a:blip r:embed="rId11"/>
          <a:srcRect l="719" t="4108" r="25957" b="6487"/>
          <a:stretch>
            <a:fillRect/>
          </a:stretch>
        </p:blipFill>
        <p:spPr>
          <a:xfrm>
            <a:off x="4960360" y="8261848"/>
            <a:ext cx="1064024" cy="1038428"/>
          </a:xfrm>
          <a:prstGeom prst="rect">
            <a:avLst/>
          </a:prstGeom>
        </p:spPr>
      </p:pic>
      <p:sp>
        <p:nvSpPr>
          <p:cNvPr id="19" name="TextBox 19"/>
          <p:cNvSpPr txBox="1"/>
          <p:nvPr/>
        </p:nvSpPr>
        <p:spPr>
          <a:xfrm>
            <a:off x="7933583" y="1385337"/>
            <a:ext cx="8160600" cy="713686"/>
          </a:xfrm>
          <a:prstGeom prst="rect">
            <a:avLst/>
          </a:prstGeom>
        </p:spPr>
        <p:txBody>
          <a:bodyPr lIns="0" tIns="0" rIns="0" bIns="0" rtlCol="0" anchor="t">
            <a:spAutoFit/>
          </a:bodyPr>
          <a:lstStyle/>
          <a:p>
            <a:pPr algn="ctr">
              <a:lnSpc>
                <a:spcPts val="5544"/>
              </a:lnSpc>
            </a:pPr>
            <a:r>
              <a:rPr lang="en-US" sz="4620">
                <a:solidFill>
                  <a:srgbClr val="F7F4E6"/>
                </a:solidFill>
                <a:latin typeface="Now Bold"/>
              </a:rPr>
              <a:t>What is a visual strategy?</a:t>
            </a:r>
          </a:p>
        </p:txBody>
      </p:sp>
      <p:sp>
        <p:nvSpPr>
          <p:cNvPr id="20" name="TextBox 20"/>
          <p:cNvSpPr txBox="1"/>
          <p:nvPr/>
        </p:nvSpPr>
        <p:spPr>
          <a:xfrm>
            <a:off x="7576776" y="2294723"/>
            <a:ext cx="8635957" cy="4013049"/>
          </a:xfrm>
          <a:prstGeom prst="rect">
            <a:avLst/>
          </a:prstGeom>
        </p:spPr>
        <p:txBody>
          <a:bodyPr lIns="0" tIns="0" rIns="0" bIns="0" rtlCol="0" anchor="t">
            <a:spAutoFit/>
          </a:bodyPr>
          <a:lstStyle/>
          <a:p>
            <a:pPr algn="ctr">
              <a:lnSpc>
                <a:spcPts val="4558"/>
              </a:lnSpc>
            </a:pPr>
            <a:r>
              <a:rPr lang="en-US" sz="3255">
                <a:solidFill>
                  <a:srgbClr val="FFFFFF"/>
                </a:solidFill>
                <a:latin typeface="Canva Sans"/>
              </a:rPr>
              <a:t>A visual strategy is a way of adding to information that you are giving verbally. Children who have Autism or speech and language differences often work more visually than auditory so using supporting strategies is important. This can be done in a variety of ways.   </a:t>
            </a:r>
          </a:p>
        </p:txBody>
      </p:sp>
      <p:sp>
        <p:nvSpPr>
          <p:cNvPr id="21" name="TextBox 21"/>
          <p:cNvSpPr txBox="1"/>
          <p:nvPr/>
        </p:nvSpPr>
        <p:spPr>
          <a:xfrm>
            <a:off x="1797890" y="4726640"/>
            <a:ext cx="2457049" cy="416860"/>
          </a:xfrm>
          <a:prstGeom prst="rect">
            <a:avLst/>
          </a:prstGeom>
        </p:spPr>
        <p:txBody>
          <a:bodyPr lIns="0" tIns="0" rIns="0" bIns="0" rtlCol="0" anchor="t">
            <a:spAutoFit/>
          </a:bodyPr>
          <a:lstStyle/>
          <a:p>
            <a:pPr algn="ctr">
              <a:lnSpc>
                <a:spcPts val="3273"/>
              </a:lnSpc>
            </a:pPr>
            <a:r>
              <a:rPr lang="en-US" sz="2338">
                <a:solidFill>
                  <a:srgbClr val="FFFFFF"/>
                </a:solidFill>
                <a:latin typeface="Canva Sans"/>
              </a:rPr>
              <a:t>Visuals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2AE95"/>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680682" y="1527777"/>
            <a:ext cx="10926635" cy="7231446"/>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5641005" y="1567092"/>
            <a:ext cx="4427879" cy="348695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5400000">
            <a:off x="-1732872" y="918799"/>
            <a:ext cx="5818085" cy="3850514"/>
          </a:xfrm>
          <a:prstGeom prst="rect">
            <a:avLst/>
          </a:prstGeom>
        </p:spPr>
      </p:pic>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4715543" y="3674797"/>
            <a:ext cx="2543757" cy="3387570"/>
          </a:xfrm>
          <a:prstGeom prst="rect">
            <a:avLst/>
          </a:prstGeom>
        </p:spPr>
      </p:pic>
      <p:sp>
        <p:nvSpPr>
          <p:cNvPr id="9" name="AutoShape 9"/>
          <p:cNvSpPr/>
          <p:nvPr/>
        </p:nvSpPr>
        <p:spPr>
          <a:xfrm>
            <a:off x="4106915" y="1975843"/>
            <a:ext cx="10074170" cy="6335314"/>
          </a:xfrm>
          <a:prstGeom prst="rect">
            <a:avLst/>
          </a:prstGeom>
          <a:solidFill>
            <a:srgbClr val="50745F"/>
          </a:solidFill>
        </p:spPr>
      </p:sp>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155032" y="42561"/>
            <a:ext cx="2792969" cy="4129389"/>
          </a:xfrm>
          <a:prstGeom prst="rect">
            <a:avLst/>
          </a:prstGeom>
        </p:spPr>
      </p:pic>
      <p:pic>
        <p:nvPicPr>
          <p:cNvPr id="12" name="Picture 12"/>
          <p:cNvPicPr>
            <a:picLocks noChangeAspect="1"/>
          </p:cNvPicPr>
          <p:nvPr/>
        </p:nvPicPr>
        <p:blipFill>
          <a:blip r:embed="rId12"/>
          <a:srcRect/>
          <a:stretch>
            <a:fillRect/>
          </a:stretch>
        </p:blipFill>
        <p:spPr>
          <a:xfrm>
            <a:off x="4270235" y="4033481"/>
            <a:ext cx="1956892" cy="1719619"/>
          </a:xfrm>
          <a:prstGeom prst="rect">
            <a:avLst/>
          </a:prstGeom>
        </p:spPr>
      </p:pic>
      <p:pic>
        <p:nvPicPr>
          <p:cNvPr id="13" name="Picture 13"/>
          <p:cNvPicPr>
            <a:picLocks noChangeAspect="1"/>
          </p:cNvPicPr>
          <p:nvPr/>
        </p:nvPicPr>
        <p:blipFill>
          <a:blip r:embed="rId13"/>
          <a:srcRect/>
          <a:stretch>
            <a:fillRect/>
          </a:stretch>
        </p:blipFill>
        <p:spPr>
          <a:xfrm>
            <a:off x="9436178" y="3997463"/>
            <a:ext cx="2249909" cy="1974295"/>
          </a:xfrm>
          <a:prstGeom prst="rect">
            <a:avLst/>
          </a:prstGeom>
        </p:spPr>
      </p:pic>
      <p:pic>
        <p:nvPicPr>
          <p:cNvPr id="14" name="Picture 14"/>
          <p:cNvPicPr>
            <a:picLocks noChangeAspect="1"/>
          </p:cNvPicPr>
          <p:nvPr/>
        </p:nvPicPr>
        <p:blipFill>
          <a:blip r:embed="rId14"/>
          <a:srcRect/>
          <a:stretch>
            <a:fillRect/>
          </a:stretch>
        </p:blipFill>
        <p:spPr>
          <a:xfrm>
            <a:off x="6960553" y="4533900"/>
            <a:ext cx="1837451" cy="1837451"/>
          </a:xfrm>
          <a:prstGeom prst="rect">
            <a:avLst/>
          </a:prstGeom>
        </p:spPr>
      </p:pic>
      <p:pic>
        <p:nvPicPr>
          <p:cNvPr id="15" name="Picture 15"/>
          <p:cNvPicPr>
            <a:picLocks noChangeAspect="1"/>
          </p:cNvPicPr>
          <p:nvPr/>
        </p:nvPicPr>
        <p:blipFill>
          <a:blip r:embed="rId15"/>
          <a:srcRect/>
          <a:stretch>
            <a:fillRect/>
          </a:stretch>
        </p:blipFill>
        <p:spPr>
          <a:xfrm>
            <a:off x="12243570" y="5143500"/>
            <a:ext cx="1793247" cy="1793247"/>
          </a:xfrm>
          <a:prstGeom prst="rect">
            <a:avLst/>
          </a:prstGeom>
        </p:spPr>
      </p:pic>
      <p:pic>
        <p:nvPicPr>
          <p:cNvPr id="16" name="Picture 16"/>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a:off x="5118333" y="6117180"/>
            <a:ext cx="2096728" cy="1842500"/>
          </a:xfrm>
          <a:prstGeom prst="rect">
            <a:avLst/>
          </a:prstGeom>
        </p:spPr>
      </p:pic>
      <p:pic>
        <p:nvPicPr>
          <p:cNvPr id="17" name="Picture 17"/>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a:fillRect/>
          </a:stretch>
        </p:blipFill>
        <p:spPr>
          <a:xfrm>
            <a:off x="9144000" y="6117180"/>
            <a:ext cx="1966775" cy="1954483"/>
          </a:xfrm>
          <a:prstGeom prst="rect">
            <a:avLst/>
          </a:prstGeom>
        </p:spPr>
      </p:pic>
      <p:pic>
        <p:nvPicPr>
          <p:cNvPr id="18" name="Picture 18"/>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a:fillRect/>
          </a:stretch>
        </p:blipFill>
        <p:spPr>
          <a:xfrm>
            <a:off x="12243570" y="2301544"/>
            <a:ext cx="1382365" cy="2018051"/>
          </a:xfrm>
          <a:prstGeom prst="rect">
            <a:avLst/>
          </a:prstGeom>
        </p:spPr>
      </p:pic>
      <p:sp>
        <p:nvSpPr>
          <p:cNvPr id="19" name="TextBox 19"/>
          <p:cNvSpPr txBox="1"/>
          <p:nvPr/>
        </p:nvSpPr>
        <p:spPr>
          <a:xfrm>
            <a:off x="4577480" y="4514850"/>
            <a:ext cx="8068388" cy="1238250"/>
          </a:xfrm>
          <a:prstGeom prst="rect">
            <a:avLst/>
          </a:prstGeom>
        </p:spPr>
        <p:txBody>
          <a:bodyPr lIns="0" tIns="0" rIns="0" bIns="0" rtlCol="0" anchor="t">
            <a:spAutoFit/>
          </a:bodyPr>
          <a:lstStyle/>
          <a:p>
            <a:pPr algn="ctr">
              <a:lnSpc>
                <a:spcPts val="9600"/>
              </a:lnSpc>
            </a:pPr>
            <a:endParaRPr/>
          </a:p>
        </p:txBody>
      </p:sp>
      <p:sp>
        <p:nvSpPr>
          <p:cNvPr id="20" name="TextBox 20"/>
          <p:cNvSpPr txBox="1"/>
          <p:nvPr/>
        </p:nvSpPr>
        <p:spPr>
          <a:xfrm>
            <a:off x="4364647" y="1992955"/>
            <a:ext cx="7029262" cy="2004508"/>
          </a:xfrm>
          <a:prstGeom prst="rect">
            <a:avLst/>
          </a:prstGeom>
        </p:spPr>
        <p:txBody>
          <a:bodyPr lIns="0" tIns="0" rIns="0" bIns="0" rtlCol="0" anchor="t">
            <a:spAutoFit/>
          </a:bodyPr>
          <a:lstStyle/>
          <a:p>
            <a:pPr algn="ctr">
              <a:lnSpc>
                <a:spcPts val="5212"/>
              </a:lnSpc>
            </a:pPr>
            <a:r>
              <a:rPr lang="en-US" sz="3723">
                <a:solidFill>
                  <a:srgbClr val="F7F4E6"/>
                </a:solidFill>
                <a:latin typeface="Canva Sans"/>
              </a:rPr>
              <a:t>We use visuals all the time...possibly without even realising...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EE1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176630" y="1163320"/>
            <a:ext cx="6559502" cy="8896796"/>
          </a:xfrm>
          <a:prstGeom prst="rect">
            <a:avLst/>
          </a:prstGeom>
        </p:spPr>
      </p:pic>
      <p:pic>
        <p:nvPicPr>
          <p:cNvPr id="3" name="Picture 3"/>
          <p:cNvPicPr>
            <a:picLocks noChangeAspect="1"/>
          </p:cNvPicPr>
          <p:nvPr/>
        </p:nvPicPr>
        <p:blipFill>
          <a:blip r:embed="rId4"/>
          <a:srcRect/>
          <a:stretch>
            <a:fillRect/>
          </a:stretch>
        </p:blipFill>
        <p:spPr>
          <a:xfrm>
            <a:off x="2930026" y="2953124"/>
            <a:ext cx="2170668" cy="3153364"/>
          </a:xfrm>
          <a:prstGeom prst="rect">
            <a:avLst/>
          </a:prstGeom>
        </p:spPr>
      </p:pic>
      <p:grpSp>
        <p:nvGrpSpPr>
          <p:cNvPr id="4" name="Group 4"/>
          <p:cNvGrpSpPr/>
          <p:nvPr/>
        </p:nvGrpSpPr>
        <p:grpSpPr>
          <a:xfrm>
            <a:off x="2105288" y="1201889"/>
            <a:ext cx="3960714" cy="1581490"/>
            <a:chOff x="0" y="-76200"/>
            <a:chExt cx="1043151" cy="416525"/>
          </a:xfrm>
        </p:grpSpPr>
        <p:sp>
          <p:nvSpPr>
            <p:cNvPr id="5" name="Freeform 5"/>
            <p:cNvSpPr/>
            <p:nvPr/>
          </p:nvSpPr>
          <p:spPr>
            <a:xfrm>
              <a:off x="0" y="0"/>
              <a:ext cx="1016106" cy="290914"/>
            </a:xfrm>
            <a:custGeom>
              <a:avLst/>
              <a:gdLst/>
              <a:ahLst/>
              <a:cxnLst/>
              <a:rect l="l" t="t" r="r" b="b"/>
              <a:pathLst>
                <a:path w="1016106" h="290914">
                  <a:moveTo>
                    <a:pt x="0" y="0"/>
                  </a:moveTo>
                  <a:lnTo>
                    <a:pt x="1016106" y="0"/>
                  </a:lnTo>
                  <a:lnTo>
                    <a:pt x="1016106" y="290914"/>
                  </a:lnTo>
                  <a:lnTo>
                    <a:pt x="0" y="290914"/>
                  </a:lnTo>
                  <a:close/>
                </a:path>
              </a:pathLst>
            </a:custGeom>
            <a:solidFill>
              <a:srgbClr val="50745F"/>
            </a:solidFill>
          </p:spPr>
        </p:sp>
        <p:sp>
          <p:nvSpPr>
            <p:cNvPr id="6" name="TextBox 6"/>
            <p:cNvSpPr txBox="1"/>
            <p:nvPr/>
          </p:nvSpPr>
          <p:spPr>
            <a:xfrm>
              <a:off x="0" y="-76200"/>
              <a:ext cx="1043151" cy="416525"/>
            </a:xfrm>
            <a:prstGeom prst="rect">
              <a:avLst/>
            </a:prstGeom>
          </p:spPr>
          <p:txBody>
            <a:bodyPr lIns="50800" tIns="50800" rIns="50800" bIns="50800" rtlCol="0" anchor="ctr"/>
            <a:lstStyle/>
            <a:p>
              <a:pPr algn="ctr">
                <a:lnSpc>
                  <a:spcPts val="3861"/>
                </a:lnSpc>
              </a:pPr>
              <a:r>
                <a:rPr lang="en-US" sz="2574" dirty="0">
                  <a:solidFill>
                    <a:srgbClr val="FFFFFF"/>
                  </a:solidFill>
                  <a:latin typeface="Now"/>
                </a:rPr>
                <a:t>Visuals of instructions and transitions</a:t>
              </a:r>
            </a:p>
          </p:txBody>
        </p:sp>
      </p:grpSp>
      <p:pic>
        <p:nvPicPr>
          <p:cNvPr id="7" name="Picture 7"/>
          <p:cNvPicPr>
            <a:picLocks noChangeAspect="1"/>
          </p:cNvPicPr>
          <p:nvPr/>
        </p:nvPicPr>
        <p:blipFill>
          <a:blip r:embed="rId5"/>
          <a:srcRect/>
          <a:stretch>
            <a:fillRect/>
          </a:stretch>
        </p:blipFill>
        <p:spPr>
          <a:xfrm>
            <a:off x="7510327" y="3004366"/>
            <a:ext cx="2480715" cy="3050880"/>
          </a:xfrm>
          <a:prstGeom prst="rect">
            <a:avLst/>
          </a:prstGeom>
        </p:spPr>
      </p:pic>
      <p:pic>
        <p:nvPicPr>
          <p:cNvPr id="8" name="Picture 8"/>
          <p:cNvPicPr>
            <a:picLocks noChangeAspect="1"/>
          </p:cNvPicPr>
          <p:nvPr/>
        </p:nvPicPr>
        <p:blipFill>
          <a:blip r:embed="rId6"/>
          <a:srcRect/>
          <a:stretch>
            <a:fillRect/>
          </a:stretch>
        </p:blipFill>
        <p:spPr>
          <a:xfrm>
            <a:off x="12775033" y="2949760"/>
            <a:ext cx="3684263" cy="2948911"/>
          </a:xfrm>
          <a:prstGeom prst="rect">
            <a:avLst/>
          </a:prstGeom>
        </p:spPr>
      </p:pic>
      <p:pic>
        <p:nvPicPr>
          <p:cNvPr id="9" name="Picture 9"/>
          <p:cNvPicPr>
            <a:picLocks noChangeAspect="1"/>
          </p:cNvPicPr>
          <p:nvPr/>
        </p:nvPicPr>
        <p:blipFill>
          <a:blip r:embed="rId7"/>
          <a:srcRect/>
          <a:stretch>
            <a:fillRect/>
          </a:stretch>
        </p:blipFill>
        <p:spPr>
          <a:xfrm>
            <a:off x="2658105" y="7259204"/>
            <a:ext cx="2714509" cy="2631169"/>
          </a:xfrm>
          <a:prstGeom prst="rect">
            <a:avLst/>
          </a:prstGeom>
        </p:spPr>
      </p:pic>
      <p:pic>
        <p:nvPicPr>
          <p:cNvPr id="10" name="Picture 10"/>
          <p:cNvPicPr>
            <a:picLocks noChangeAspect="1"/>
          </p:cNvPicPr>
          <p:nvPr/>
        </p:nvPicPr>
        <p:blipFill>
          <a:blip r:embed="rId8"/>
          <a:srcRect/>
          <a:stretch>
            <a:fillRect/>
          </a:stretch>
        </p:blipFill>
        <p:spPr>
          <a:xfrm>
            <a:off x="7227092" y="7602104"/>
            <a:ext cx="3047184" cy="2499643"/>
          </a:xfrm>
          <a:prstGeom prst="rect">
            <a:avLst/>
          </a:prstGeom>
        </p:spPr>
      </p:pic>
      <p:pic>
        <p:nvPicPr>
          <p:cNvPr id="11" name="Picture 11"/>
          <p:cNvPicPr>
            <a:picLocks noChangeAspect="1"/>
          </p:cNvPicPr>
          <p:nvPr/>
        </p:nvPicPr>
        <p:blipFill>
          <a:blip r:embed="rId9"/>
          <a:srcRect/>
          <a:stretch>
            <a:fillRect/>
          </a:stretch>
        </p:blipFill>
        <p:spPr>
          <a:xfrm>
            <a:off x="13254630" y="7355861"/>
            <a:ext cx="2589045" cy="2642477"/>
          </a:xfrm>
          <a:prstGeom prst="rect">
            <a:avLst/>
          </a:prstGeom>
        </p:spPr>
      </p:pic>
      <p:sp>
        <p:nvSpPr>
          <p:cNvPr id="12" name="TextBox 12"/>
          <p:cNvSpPr txBox="1"/>
          <p:nvPr/>
        </p:nvSpPr>
        <p:spPr>
          <a:xfrm>
            <a:off x="1028700" y="226884"/>
            <a:ext cx="16649700" cy="874214"/>
          </a:xfrm>
          <a:prstGeom prst="rect">
            <a:avLst/>
          </a:prstGeom>
        </p:spPr>
        <p:txBody>
          <a:bodyPr wrap="square" lIns="0" tIns="0" rIns="0" bIns="0" rtlCol="0" anchor="t">
            <a:spAutoFit/>
          </a:bodyPr>
          <a:lstStyle/>
          <a:p>
            <a:pPr algn="ctr">
              <a:lnSpc>
                <a:spcPts val="7279"/>
              </a:lnSpc>
            </a:pPr>
            <a:r>
              <a:rPr lang="en-US" sz="5199" dirty="0">
                <a:solidFill>
                  <a:srgbClr val="000000"/>
                </a:solidFill>
                <a:latin typeface="Canva Sans"/>
              </a:rPr>
              <a:t>Examples of Visuals that can be used in Early Years</a:t>
            </a:r>
          </a:p>
        </p:txBody>
      </p:sp>
      <p:grpSp>
        <p:nvGrpSpPr>
          <p:cNvPr id="13" name="Group 13"/>
          <p:cNvGrpSpPr/>
          <p:nvPr/>
        </p:nvGrpSpPr>
        <p:grpSpPr>
          <a:xfrm>
            <a:off x="2086346" y="6084396"/>
            <a:ext cx="3876971" cy="1606835"/>
            <a:chOff x="0" y="-76200"/>
            <a:chExt cx="1021095" cy="423200"/>
          </a:xfrm>
        </p:grpSpPr>
        <p:sp>
          <p:nvSpPr>
            <p:cNvPr id="14" name="Freeform 14"/>
            <p:cNvSpPr/>
            <p:nvPr/>
          </p:nvSpPr>
          <p:spPr>
            <a:xfrm>
              <a:off x="4989" y="51641"/>
              <a:ext cx="1016106" cy="162973"/>
            </a:xfrm>
            <a:custGeom>
              <a:avLst/>
              <a:gdLst/>
              <a:ahLst/>
              <a:cxnLst/>
              <a:rect l="l" t="t" r="r" b="b"/>
              <a:pathLst>
                <a:path w="1016106" h="162973">
                  <a:moveTo>
                    <a:pt x="0" y="0"/>
                  </a:moveTo>
                  <a:lnTo>
                    <a:pt x="1016106" y="0"/>
                  </a:lnTo>
                  <a:lnTo>
                    <a:pt x="1016106" y="162973"/>
                  </a:lnTo>
                  <a:lnTo>
                    <a:pt x="0" y="162973"/>
                  </a:lnTo>
                  <a:close/>
                </a:path>
              </a:pathLst>
            </a:custGeom>
            <a:solidFill>
              <a:srgbClr val="845551"/>
            </a:solidFill>
          </p:spPr>
        </p:sp>
        <p:sp>
          <p:nvSpPr>
            <p:cNvPr id="15" name="TextBox 15"/>
            <p:cNvSpPr txBox="1"/>
            <p:nvPr/>
          </p:nvSpPr>
          <p:spPr>
            <a:xfrm>
              <a:off x="0" y="-76200"/>
              <a:ext cx="1016106" cy="423200"/>
            </a:xfrm>
            <a:prstGeom prst="rect">
              <a:avLst/>
            </a:prstGeom>
          </p:spPr>
          <p:txBody>
            <a:bodyPr lIns="50800" tIns="50800" rIns="50800" bIns="50800" rtlCol="0" anchor="ctr"/>
            <a:lstStyle/>
            <a:p>
              <a:pPr algn="ctr">
                <a:lnSpc>
                  <a:spcPts val="3861"/>
                </a:lnSpc>
              </a:pPr>
              <a:r>
                <a:rPr lang="en-US" sz="2574" dirty="0">
                  <a:solidFill>
                    <a:srgbClr val="FFFFFF"/>
                  </a:solidFill>
                  <a:latin typeface="Now"/>
                </a:rPr>
                <a:t>Objects of Reference</a:t>
              </a:r>
            </a:p>
          </p:txBody>
        </p:sp>
      </p:grpSp>
      <p:grpSp>
        <p:nvGrpSpPr>
          <p:cNvPr id="16" name="Group 16"/>
          <p:cNvGrpSpPr/>
          <p:nvPr/>
        </p:nvGrpSpPr>
        <p:grpSpPr>
          <a:xfrm>
            <a:off x="6918918" y="1491301"/>
            <a:ext cx="3858028" cy="1104471"/>
            <a:chOff x="0" y="-76200"/>
            <a:chExt cx="1016106" cy="290890"/>
          </a:xfrm>
        </p:grpSpPr>
        <p:sp>
          <p:nvSpPr>
            <p:cNvPr id="17" name="Freeform 17"/>
            <p:cNvSpPr/>
            <p:nvPr/>
          </p:nvSpPr>
          <p:spPr>
            <a:xfrm>
              <a:off x="0" y="0"/>
              <a:ext cx="1016106" cy="162973"/>
            </a:xfrm>
            <a:custGeom>
              <a:avLst/>
              <a:gdLst/>
              <a:ahLst/>
              <a:cxnLst/>
              <a:rect l="l" t="t" r="r" b="b"/>
              <a:pathLst>
                <a:path w="1016106" h="162973">
                  <a:moveTo>
                    <a:pt x="0" y="0"/>
                  </a:moveTo>
                  <a:lnTo>
                    <a:pt x="1016106" y="0"/>
                  </a:lnTo>
                  <a:lnTo>
                    <a:pt x="1016106" y="162973"/>
                  </a:lnTo>
                  <a:lnTo>
                    <a:pt x="0" y="162973"/>
                  </a:lnTo>
                  <a:close/>
                </a:path>
              </a:pathLst>
            </a:custGeom>
            <a:solidFill>
              <a:srgbClr val="845551"/>
            </a:solidFill>
          </p:spPr>
        </p:sp>
        <p:sp>
          <p:nvSpPr>
            <p:cNvPr id="18" name="TextBox 18"/>
            <p:cNvSpPr txBox="1"/>
            <p:nvPr/>
          </p:nvSpPr>
          <p:spPr>
            <a:xfrm>
              <a:off x="113897" y="-76200"/>
              <a:ext cx="812800" cy="290890"/>
            </a:xfrm>
            <a:prstGeom prst="rect">
              <a:avLst/>
            </a:prstGeom>
          </p:spPr>
          <p:txBody>
            <a:bodyPr lIns="50800" tIns="50800" rIns="50800" bIns="50800" rtlCol="0" anchor="ctr"/>
            <a:lstStyle/>
            <a:p>
              <a:pPr algn="ctr">
                <a:lnSpc>
                  <a:spcPts val="3861"/>
                </a:lnSpc>
              </a:pPr>
              <a:r>
                <a:rPr lang="en-US" sz="2574" dirty="0">
                  <a:solidFill>
                    <a:srgbClr val="FFFFFF"/>
                  </a:solidFill>
                  <a:latin typeface="Now"/>
                </a:rPr>
                <a:t>Visual Timetables</a:t>
              </a:r>
            </a:p>
          </p:txBody>
        </p:sp>
      </p:grpSp>
      <p:grpSp>
        <p:nvGrpSpPr>
          <p:cNvPr id="19" name="Group 19"/>
          <p:cNvGrpSpPr/>
          <p:nvPr/>
        </p:nvGrpSpPr>
        <p:grpSpPr>
          <a:xfrm>
            <a:off x="6918918" y="6055247"/>
            <a:ext cx="3858028" cy="1104471"/>
            <a:chOff x="0" y="-83877"/>
            <a:chExt cx="1016106" cy="290890"/>
          </a:xfrm>
        </p:grpSpPr>
        <p:sp>
          <p:nvSpPr>
            <p:cNvPr id="20" name="Freeform 20"/>
            <p:cNvSpPr/>
            <p:nvPr/>
          </p:nvSpPr>
          <p:spPr>
            <a:xfrm>
              <a:off x="0" y="0"/>
              <a:ext cx="1016106" cy="162973"/>
            </a:xfrm>
            <a:custGeom>
              <a:avLst/>
              <a:gdLst/>
              <a:ahLst/>
              <a:cxnLst/>
              <a:rect l="l" t="t" r="r" b="b"/>
              <a:pathLst>
                <a:path w="1016106" h="162973">
                  <a:moveTo>
                    <a:pt x="0" y="0"/>
                  </a:moveTo>
                  <a:lnTo>
                    <a:pt x="1016106" y="0"/>
                  </a:lnTo>
                  <a:lnTo>
                    <a:pt x="1016106" y="162973"/>
                  </a:lnTo>
                  <a:lnTo>
                    <a:pt x="0" y="162973"/>
                  </a:lnTo>
                  <a:close/>
                </a:path>
              </a:pathLst>
            </a:custGeom>
            <a:solidFill>
              <a:srgbClr val="50745F"/>
            </a:solidFill>
          </p:spPr>
        </p:sp>
        <p:sp>
          <p:nvSpPr>
            <p:cNvPr id="21" name="TextBox 21"/>
            <p:cNvSpPr txBox="1"/>
            <p:nvPr/>
          </p:nvSpPr>
          <p:spPr>
            <a:xfrm>
              <a:off x="113897" y="-83877"/>
              <a:ext cx="812800" cy="290890"/>
            </a:xfrm>
            <a:prstGeom prst="rect">
              <a:avLst/>
            </a:prstGeom>
          </p:spPr>
          <p:txBody>
            <a:bodyPr lIns="50800" tIns="50800" rIns="50800" bIns="50800" rtlCol="0" anchor="ctr"/>
            <a:lstStyle/>
            <a:p>
              <a:pPr algn="ctr">
                <a:lnSpc>
                  <a:spcPts val="3861"/>
                </a:lnSpc>
              </a:pPr>
              <a:r>
                <a:rPr lang="en-US" sz="2574" dirty="0">
                  <a:solidFill>
                    <a:srgbClr val="FFFFFF"/>
                  </a:solidFill>
                  <a:latin typeface="Now"/>
                </a:rPr>
                <a:t>Name Cards</a:t>
              </a:r>
            </a:p>
          </p:txBody>
        </p:sp>
      </p:grpSp>
      <p:grpSp>
        <p:nvGrpSpPr>
          <p:cNvPr id="22" name="Group 22"/>
          <p:cNvGrpSpPr/>
          <p:nvPr/>
        </p:nvGrpSpPr>
        <p:grpSpPr>
          <a:xfrm>
            <a:off x="12601268" y="6084396"/>
            <a:ext cx="3858028" cy="1104471"/>
            <a:chOff x="0" y="-76200"/>
            <a:chExt cx="1016106" cy="290890"/>
          </a:xfrm>
        </p:grpSpPr>
        <p:sp>
          <p:nvSpPr>
            <p:cNvPr id="23" name="Freeform 23"/>
            <p:cNvSpPr/>
            <p:nvPr/>
          </p:nvSpPr>
          <p:spPr>
            <a:xfrm>
              <a:off x="0" y="0"/>
              <a:ext cx="1016106" cy="162973"/>
            </a:xfrm>
            <a:custGeom>
              <a:avLst/>
              <a:gdLst/>
              <a:ahLst/>
              <a:cxnLst/>
              <a:rect l="l" t="t" r="r" b="b"/>
              <a:pathLst>
                <a:path w="1016106" h="162973">
                  <a:moveTo>
                    <a:pt x="0" y="0"/>
                  </a:moveTo>
                  <a:lnTo>
                    <a:pt x="1016106" y="0"/>
                  </a:lnTo>
                  <a:lnTo>
                    <a:pt x="1016106" y="162973"/>
                  </a:lnTo>
                  <a:lnTo>
                    <a:pt x="0" y="162973"/>
                  </a:lnTo>
                  <a:close/>
                </a:path>
              </a:pathLst>
            </a:custGeom>
            <a:solidFill>
              <a:srgbClr val="845551"/>
            </a:solidFill>
          </p:spPr>
        </p:sp>
        <p:sp>
          <p:nvSpPr>
            <p:cNvPr id="24" name="TextBox 24"/>
            <p:cNvSpPr txBox="1"/>
            <p:nvPr/>
          </p:nvSpPr>
          <p:spPr>
            <a:xfrm>
              <a:off x="106623" y="-76200"/>
              <a:ext cx="812800" cy="290890"/>
            </a:xfrm>
            <a:prstGeom prst="rect">
              <a:avLst/>
            </a:prstGeom>
          </p:spPr>
          <p:txBody>
            <a:bodyPr lIns="50800" tIns="50800" rIns="50800" bIns="50800" rtlCol="0" anchor="ctr"/>
            <a:lstStyle/>
            <a:p>
              <a:pPr algn="ctr">
                <a:lnSpc>
                  <a:spcPts val="3861"/>
                </a:lnSpc>
              </a:pPr>
              <a:r>
                <a:rPr lang="en-US" sz="2574" dirty="0">
                  <a:solidFill>
                    <a:srgbClr val="FFFFFF"/>
                  </a:solidFill>
                  <a:latin typeface="Now"/>
                </a:rPr>
                <a:t>Choice boards</a:t>
              </a:r>
            </a:p>
          </p:txBody>
        </p:sp>
      </p:grpSp>
      <p:grpSp>
        <p:nvGrpSpPr>
          <p:cNvPr id="25" name="Group 25"/>
          <p:cNvGrpSpPr/>
          <p:nvPr/>
        </p:nvGrpSpPr>
        <p:grpSpPr>
          <a:xfrm>
            <a:off x="12688150" y="1491301"/>
            <a:ext cx="3960714" cy="1104471"/>
            <a:chOff x="0" y="-76200"/>
            <a:chExt cx="1043151" cy="290890"/>
          </a:xfrm>
        </p:grpSpPr>
        <p:sp>
          <p:nvSpPr>
            <p:cNvPr id="26" name="Freeform 26"/>
            <p:cNvSpPr/>
            <p:nvPr/>
          </p:nvSpPr>
          <p:spPr>
            <a:xfrm>
              <a:off x="0" y="0"/>
              <a:ext cx="1016106" cy="162973"/>
            </a:xfrm>
            <a:custGeom>
              <a:avLst/>
              <a:gdLst/>
              <a:ahLst/>
              <a:cxnLst/>
              <a:rect l="l" t="t" r="r" b="b"/>
              <a:pathLst>
                <a:path w="1016106" h="162973">
                  <a:moveTo>
                    <a:pt x="0" y="0"/>
                  </a:moveTo>
                  <a:lnTo>
                    <a:pt x="1016106" y="0"/>
                  </a:lnTo>
                  <a:lnTo>
                    <a:pt x="1016106" y="162973"/>
                  </a:lnTo>
                  <a:lnTo>
                    <a:pt x="0" y="162973"/>
                  </a:lnTo>
                  <a:close/>
                </a:path>
              </a:pathLst>
            </a:custGeom>
            <a:solidFill>
              <a:srgbClr val="50745F"/>
            </a:solidFill>
          </p:spPr>
        </p:sp>
        <p:sp>
          <p:nvSpPr>
            <p:cNvPr id="27" name="TextBox 27"/>
            <p:cNvSpPr txBox="1"/>
            <p:nvPr/>
          </p:nvSpPr>
          <p:spPr>
            <a:xfrm>
              <a:off x="0" y="-76200"/>
              <a:ext cx="1043151" cy="290890"/>
            </a:xfrm>
            <a:prstGeom prst="rect">
              <a:avLst/>
            </a:prstGeom>
          </p:spPr>
          <p:txBody>
            <a:bodyPr lIns="50800" tIns="50800" rIns="50800" bIns="50800" rtlCol="0" anchor="ctr"/>
            <a:lstStyle/>
            <a:p>
              <a:pPr algn="ctr">
                <a:lnSpc>
                  <a:spcPts val="3861"/>
                </a:lnSpc>
              </a:pPr>
              <a:r>
                <a:rPr lang="en-US" sz="2574" dirty="0" err="1">
                  <a:solidFill>
                    <a:srgbClr val="FFFFFF"/>
                  </a:solidFill>
                  <a:latin typeface="Now"/>
                </a:rPr>
                <a:t>Colourful</a:t>
              </a:r>
              <a:r>
                <a:rPr lang="en-US" sz="2574" dirty="0">
                  <a:solidFill>
                    <a:srgbClr val="FFFFFF"/>
                  </a:solidFill>
                  <a:latin typeface="Now"/>
                </a:rPr>
                <a:t> Semantics</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D9D9"/>
        </a:solidFill>
        <a:effectLst/>
      </p:bgPr>
    </p:bg>
    <p:spTree>
      <p:nvGrpSpPr>
        <p:cNvPr id="1" name=""/>
        <p:cNvGrpSpPr/>
        <p:nvPr/>
      </p:nvGrpSpPr>
      <p:grpSpPr>
        <a:xfrm>
          <a:off x="0" y="0"/>
          <a:ext cx="0" cy="0"/>
          <a:chOff x="0" y="0"/>
          <a:chExt cx="0" cy="0"/>
        </a:xfrm>
      </p:grpSpPr>
      <p:sp>
        <p:nvSpPr>
          <p:cNvPr id="2" name="AutoShape 2"/>
          <p:cNvSpPr/>
          <p:nvPr/>
        </p:nvSpPr>
        <p:spPr>
          <a:xfrm>
            <a:off x="0" y="0"/>
            <a:ext cx="18288000" cy="1336503"/>
          </a:xfrm>
          <a:prstGeom prst="rect">
            <a:avLst/>
          </a:prstGeom>
          <a:solidFill>
            <a:srgbClr val="CED8BE"/>
          </a:solidFill>
        </p:spPr>
      </p:sp>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747917" y="0"/>
            <a:ext cx="2328605" cy="344283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2867403" y="884675"/>
            <a:ext cx="2880515" cy="4258825"/>
          </a:xfrm>
          <a:prstGeom prst="rect">
            <a:avLst/>
          </a:prstGeom>
        </p:spPr>
      </p:pic>
      <p:pic>
        <p:nvPicPr>
          <p:cNvPr id="5" name="Picture 5"/>
          <p:cNvPicPr>
            <a:picLocks noChangeAspect="1"/>
          </p:cNvPicPr>
          <p:nvPr/>
        </p:nvPicPr>
        <p:blipFill>
          <a:blip r:embed="rId7"/>
          <a:srcRect/>
          <a:stretch>
            <a:fillRect/>
          </a:stretch>
        </p:blipFill>
        <p:spPr>
          <a:xfrm>
            <a:off x="194346" y="196421"/>
            <a:ext cx="11516751" cy="9894158"/>
          </a:xfrm>
          <a:prstGeom prst="rect">
            <a:avLst/>
          </a:prstGeom>
        </p:spPr>
      </p:pic>
      <p:pic>
        <p:nvPicPr>
          <p:cNvPr id="6" name="Picture 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2530552" y="5373975"/>
            <a:ext cx="5162435" cy="3700182"/>
          </a:xfrm>
          <a:prstGeom prst="rect">
            <a:avLst/>
          </a:prstGeom>
        </p:spPr>
      </p:pic>
      <p:pic>
        <p:nvPicPr>
          <p:cNvPr id="7" name="Picture 7"/>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2999247" y="5595707"/>
            <a:ext cx="4225045" cy="3256720"/>
          </a:xfrm>
          <a:prstGeom prst="rect">
            <a:avLst/>
          </a:prstGeom>
        </p:spPr>
      </p:pic>
      <p:sp>
        <p:nvSpPr>
          <p:cNvPr id="8" name="TextBox 8"/>
          <p:cNvSpPr txBox="1"/>
          <p:nvPr/>
        </p:nvSpPr>
        <p:spPr>
          <a:xfrm>
            <a:off x="9368553" y="9914719"/>
            <a:ext cx="2644320" cy="304094"/>
          </a:xfrm>
          <a:prstGeom prst="rect">
            <a:avLst/>
          </a:prstGeom>
        </p:spPr>
        <p:txBody>
          <a:bodyPr lIns="0" tIns="0" rIns="0" bIns="0" rtlCol="0" anchor="t">
            <a:spAutoFit/>
          </a:bodyPr>
          <a:lstStyle/>
          <a:p>
            <a:pPr algn="ctr">
              <a:lnSpc>
                <a:spcPts val="2376"/>
              </a:lnSpc>
            </a:pPr>
            <a:r>
              <a:rPr lang="en-US" sz="1697">
                <a:solidFill>
                  <a:srgbClr val="000000"/>
                </a:solidFill>
                <a:latin typeface="Canva Sans"/>
              </a:rPr>
              <a:t>www.northstarpaths.com</a:t>
            </a:r>
          </a:p>
        </p:txBody>
      </p:sp>
      <p:sp>
        <p:nvSpPr>
          <p:cNvPr id="9" name="TextBox 9"/>
          <p:cNvSpPr txBox="1"/>
          <p:nvPr/>
        </p:nvSpPr>
        <p:spPr>
          <a:xfrm>
            <a:off x="13337924" y="6008151"/>
            <a:ext cx="3779593" cy="2308006"/>
          </a:xfrm>
          <a:prstGeom prst="rect">
            <a:avLst/>
          </a:prstGeom>
        </p:spPr>
        <p:txBody>
          <a:bodyPr lIns="0" tIns="0" rIns="0" bIns="0" rtlCol="0" anchor="t">
            <a:spAutoFit/>
          </a:bodyPr>
          <a:lstStyle/>
          <a:p>
            <a:pPr algn="ctr">
              <a:lnSpc>
                <a:spcPts val="6023"/>
              </a:lnSpc>
            </a:pPr>
            <a:r>
              <a:rPr lang="en-US" sz="4302">
                <a:solidFill>
                  <a:srgbClr val="000000"/>
                </a:solidFill>
                <a:latin typeface="Canva Sans"/>
              </a:rPr>
              <a:t>Enable others </a:t>
            </a:r>
          </a:p>
          <a:p>
            <a:pPr algn="ctr">
              <a:lnSpc>
                <a:spcPts val="6023"/>
              </a:lnSpc>
            </a:pPr>
            <a:r>
              <a:rPr lang="en-US" sz="4302">
                <a:solidFill>
                  <a:srgbClr val="000000"/>
                </a:solidFill>
                <a:latin typeface="Canva Sans"/>
              </a:rPr>
              <a:t>to 'see'</a:t>
            </a:r>
          </a:p>
          <a:p>
            <a:pPr algn="ctr">
              <a:lnSpc>
                <a:spcPts val="6023"/>
              </a:lnSpc>
            </a:pPr>
            <a:r>
              <a:rPr lang="en-US" sz="4302">
                <a:solidFill>
                  <a:srgbClr val="000000"/>
                </a:solidFill>
                <a:latin typeface="Canva Sans"/>
              </a:rPr>
              <a:t> the task.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2AE95"/>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924751" y="6278107"/>
            <a:ext cx="2102310" cy="4144338"/>
          </a:xfrm>
          <a:prstGeom prst="rect">
            <a:avLst/>
          </a:prstGeom>
        </p:spPr>
      </p:pic>
      <p:sp>
        <p:nvSpPr>
          <p:cNvPr id="3" name="TextBox 3"/>
          <p:cNvSpPr txBox="1"/>
          <p:nvPr/>
        </p:nvSpPr>
        <p:spPr>
          <a:xfrm>
            <a:off x="1028700" y="1009650"/>
            <a:ext cx="11225514" cy="1238250"/>
          </a:xfrm>
          <a:prstGeom prst="rect">
            <a:avLst/>
          </a:prstGeom>
        </p:spPr>
        <p:txBody>
          <a:bodyPr lIns="0" tIns="0" rIns="0" bIns="0" rtlCol="0" anchor="t">
            <a:spAutoFit/>
          </a:bodyPr>
          <a:lstStyle/>
          <a:p>
            <a:pPr>
              <a:lnSpc>
                <a:spcPts val="9600"/>
              </a:lnSpc>
            </a:pPr>
            <a:r>
              <a:rPr lang="en-US" sz="8000">
                <a:solidFill>
                  <a:srgbClr val="3B4C42"/>
                </a:solidFill>
                <a:latin typeface="Now Bold Bold"/>
              </a:rPr>
              <a:t>Objects of Reference</a:t>
            </a:r>
          </a:p>
        </p:txBody>
      </p:sp>
      <p:pic>
        <p:nvPicPr>
          <p:cNvPr id="5" name="Picture 5"/>
          <p:cNvPicPr>
            <a:picLocks noChangeAspect="1"/>
          </p:cNvPicPr>
          <p:nvPr/>
        </p:nvPicPr>
        <p:blipFill>
          <a:blip r:embed="rId5"/>
          <a:srcRect/>
          <a:stretch>
            <a:fillRect/>
          </a:stretch>
        </p:blipFill>
        <p:spPr>
          <a:xfrm>
            <a:off x="1579681" y="3652381"/>
            <a:ext cx="4304494" cy="4172339"/>
          </a:xfrm>
          <a:prstGeom prst="rect">
            <a:avLst/>
          </a:prstGeom>
        </p:spPr>
      </p:pic>
      <p:sp>
        <p:nvSpPr>
          <p:cNvPr id="7" name="TextBox 6">
            <a:extLst>
              <a:ext uri="{FF2B5EF4-FFF2-40B4-BE49-F238E27FC236}">
                <a16:creationId xmlns:a16="http://schemas.microsoft.com/office/drawing/2014/main" id="{DAE583C0-FD78-A49F-8264-48101E1ED992}"/>
              </a:ext>
            </a:extLst>
          </p:cNvPr>
          <p:cNvSpPr txBox="1"/>
          <p:nvPr/>
        </p:nvSpPr>
        <p:spPr>
          <a:xfrm>
            <a:off x="6286296" y="4497169"/>
            <a:ext cx="11225513" cy="646331"/>
          </a:xfrm>
          <a:prstGeom prst="rect">
            <a:avLst/>
          </a:prstGeom>
          <a:noFill/>
        </p:spPr>
        <p:txBody>
          <a:bodyPr wrap="square">
            <a:spAutoFit/>
          </a:bodyPr>
          <a:lstStyle/>
          <a:p>
            <a:r>
              <a:rPr lang="en-GB" dirty="0">
                <a:hlinkClick r:id="rId6"/>
              </a:rPr>
              <a:t>https://www.youtube.com/watch?time_continue=5&amp;v=NlBMB6A3Axs&amp;embeds_referring_euri=https%3A%2F%2Fhubblecontent.osi.office.net%2F&amp;source_ve_path=MjM4NTE&amp;feature=emb_title</a:t>
            </a:r>
            <a:r>
              <a:rPr lang="en-GB" dirty="0"/>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2AE95"/>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3680682" y="1527777"/>
            <a:ext cx="10926635" cy="7231446"/>
          </a:xfrm>
          <a:prstGeom prst="rect">
            <a:avLst/>
          </a:prstGeom>
        </p:spPr>
      </p:pic>
      <p:sp>
        <p:nvSpPr>
          <p:cNvPr id="9" name="AutoShape 9"/>
          <p:cNvSpPr/>
          <p:nvPr/>
        </p:nvSpPr>
        <p:spPr>
          <a:xfrm>
            <a:off x="4106915" y="1975843"/>
            <a:ext cx="10074170" cy="6335314"/>
          </a:xfrm>
          <a:prstGeom prst="rect">
            <a:avLst/>
          </a:prstGeom>
          <a:solidFill>
            <a:srgbClr val="50745F"/>
          </a:solidFill>
        </p:spPr>
      </p:sp>
      <p:sp>
        <p:nvSpPr>
          <p:cNvPr id="10" name="TextBox 10"/>
          <p:cNvSpPr txBox="1"/>
          <p:nvPr/>
        </p:nvSpPr>
        <p:spPr>
          <a:xfrm>
            <a:off x="4364647" y="2933700"/>
            <a:ext cx="9567730" cy="4895850"/>
          </a:xfrm>
          <a:prstGeom prst="rect">
            <a:avLst/>
          </a:prstGeom>
        </p:spPr>
        <p:txBody>
          <a:bodyPr lIns="0" tIns="0" rIns="0" bIns="0" rtlCol="0" anchor="t">
            <a:spAutoFit/>
          </a:bodyPr>
          <a:lstStyle/>
          <a:p>
            <a:pPr algn="ctr">
              <a:lnSpc>
                <a:spcPts val="9600"/>
              </a:lnSpc>
            </a:pPr>
            <a:r>
              <a:rPr lang="en-US" sz="8000">
                <a:solidFill>
                  <a:srgbClr val="F7F4E6"/>
                </a:solidFill>
                <a:latin typeface="Now Bold Bold"/>
              </a:rPr>
              <a:t>Visuals </a:t>
            </a:r>
          </a:p>
          <a:p>
            <a:pPr algn="ctr">
              <a:lnSpc>
                <a:spcPts val="9600"/>
              </a:lnSpc>
            </a:pPr>
            <a:r>
              <a:rPr lang="en-US" sz="8000">
                <a:solidFill>
                  <a:srgbClr val="F7F4E6"/>
                </a:solidFill>
                <a:latin typeface="Now Bold Bold"/>
              </a:rPr>
              <a:t>- for transitions - pictures instead of objects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588</Words>
  <Application>Microsoft Office PowerPoint</Application>
  <PresentationFormat>Custom</PresentationFormat>
  <Paragraphs>48</Paragraphs>
  <Slides>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Now Bold</vt:lpstr>
      <vt:lpstr>Canva Sans</vt:lpstr>
      <vt:lpstr>Calibri</vt:lpstr>
      <vt:lpstr>Now</vt:lpstr>
      <vt:lpstr>Now Bold 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Visuals in the Early Years</dc:title>
  <dc:creator>Martin Cumming</dc:creator>
  <cp:lastModifiedBy>Office3</cp:lastModifiedBy>
  <cp:revision>8</cp:revision>
  <dcterms:created xsi:type="dcterms:W3CDTF">2006-08-16T00:00:00Z</dcterms:created>
  <dcterms:modified xsi:type="dcterms:W3CDTF">2023-05-24T13:39:49Z</dcterms:modified>
  <dc:identifier>DAFSHd4aC54</dc:identifier>
</cp:coreProperties>
</file>