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no"?><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18"/>
    <p:sldId id="257" r:id="rId19"/>
    <p:sldId id="258" r:id="rId20"/>
    <p:sldId id="259" r:id="rId21"/>
    <p:sldId id="260" r:id="rId22"/>
    <p:sldId id="261" r:id="rId23"/>
    <p:sldId id="262" r:id="rId24"/>
    <p:sldId id="263" r:id="rId25"/>
    <p:sldId id="264" r:id="rId26"/>
    <p:sldId id="265" r:id="rId27"/>
    <p:sldId id="266" r:id="rId28"/>
  </p:sldIdLst>
  <p:sldSz cx="18288000" cy="10287000"/>
  <p:notesSz cx="6858000" cy="9144000"/>
  <p:embeddedFontLst>
    <p:embeddedFont>
      <p:font typeface="Oswald" charset="1" panose="00000500000000000000"/>
      <p:regular r:id="rId6"/>
    </p:embeddedFont>
    <p:embeddedFont>
      <p:font typeface="Oswald Bold" charset="1" panose="00000800000000000000"/>
      <p:regular r:id="rId7"/>
    </p:embeddedFont>
    <p:embeddedFont>
      <p:font typeface="Sniglet" charset="1" panose="04070505030100020000"/>
      <p:regular r:id="rId8"/>
    </p:embeddedFont>
    <p:embeddedFont>
      <p:font typeface="Arimo" charset="1" panose="020B0604020202020204"/>
      <p:regular r:id="rId9"/>
    </p:embeddedFont>
    <p:embeddedFont>
      <p:font typeface="Arimo Bold" charset="1" panose="020B0704020202020204"/>
      <p:regular r:id="rId10"/>
    </p:embeddedFont>
    <p:embeddedFont>
      <p:font typeface="Arimo Italics" charset="1" panose="020B0604020202090204"/>
      <p:regular r:id="rId11"/>
    </p:embeddedFont>
    <p:embeddedFont>
      <p:font typeface="Arimo Bold Italics" charset="1" panose="020B0704020202090204"/>
      <p:regular r:id="rId12"/>
    </p:embeddedFont>
    <p:embeddedFont>
      <p:font typeface="Genty Sans" charset="1" panose="00000600000000000000"/>
      <p:regular r:id="rId13"/>
    </p:embeddedFont>
    <p:embeddedFont>
      <p:font typeface="Canva Sans" charset="1" panose="020B0503030501040103"/>
      <p:regular r:id="rId14"/>
    </p:embeddedFont>
    <p:embeddedFont>
      <p:font typeface="Canva Sans Bold" charset="1" panose="020B0803030501040103"/>
      <p:regular r:id="rId15"/>
    </p:embeddedFont>
    <p:embeddedFont>
      <p:font typeface="Canva Sans Italics" charset="1" panose="020B0503030501040103"/>
      <p:regular r:id="rId16"/>
    </p:embeddedFont>
    <p:embeddedFont>
      <p:font typeface="Canva Sans Bold Italics" charset="1" panose="020B0803030501040103"/>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no"?><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slides/slide1.xml" Type="http://schemas.openxmlformats.org/officeDocument/2006/relationships/slide"/><Relationship Id="rId19" Target="slides/slide2.xml" Type="http://schemas.openxmlformats.org/officeDocument/2006/relationships/slide"/><Relationship Id="rId2" Target="presProps.xml" Type="http://schemas.openxmlformats.org/officeDocument/2006/relationships/presProps"/><Relationship Id="rId20" Target="slides/slide3.xml" Type="http://schemas.openxmlformats.org/officeDocument/2006/relationships/slide"/><Relationship Id="rId21" Target="slides/slide4.xml" Type="http://schemas.openxmlformats.org/officeDocument/2006/relationships/slide"/><Relationship Id="rId22" Target="slides/slide5.xml" Type="http://schemas.openxmlformats.org/officeDocument/2006/relationships/slide"/><Relationship Id="rId23" Target="slides/slide6.xml" Type="http://schemas.openxmlformats.org/officeDocument/2006/relationships/slide"/><Relationship Id="rId24" Target="slides/slide7.xml" Type="http://schemas.openxmlformats.org/officeDocument/2006/relationships/slide"/><Relationship Id="rId25" Target="slides/slide8.xml" Type="http://schemas.openxmlformats.org/officeDocument/2006/relationships/slide"/><Relationship Id="rId26" Target="slides/slide9.xml" Type="http://schemas.openxmlformats.org/officeDocument/2006/relationships/slide"/><Relationship Id="rId27" Target="slides/slide10.xml" Type="http://schemas.openxmlformats.org/officeDocument/2006/relationships/slide"/><Relationship Id="rId28" Target="slides/slide11.xml" Type="http://schemas.openxmlformats.org/officeDocument/2006/relationships/slide"/><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fonts/font6.fntdata" Type="http://schemas.openxmlformats.org/officeDocument/2006/relationships/font"/><Relationship Id="rId7" Target="fonts/font7.fntdata" Type="http://schemas.openxmlformats.org/officeDocument/2006/relationships/font"/><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9.jpeg" Type="http://schemas.openxmlformats.org/officeDocument/2006/relationships/image"/><Relationship Id="rId4" Target="../media/image10.png" Type="http://schemas.openxmlformats.org/officeDocument/2006/relationships/image"/><Relationship Id="rId5" Target="../media/image11.svg" Type="http://schemas.openxmlformats.org/officeDocument/2006/relationships/image"/><Relationship Id="rId6" Target="../media/image12.jpeg" Type="http://schemas.openxmlformats.org/officeDocument/2006/relationships/image"/><Relationship Id="rId7" Target="../media/image13.jpe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19.svg" Type="http://schemas.openxmlformats.org/officeDocument/2006/relationships/image"/><Relationship Id="rId11" Target="../media/image20.png" Type="http://schemas.openxmlformats.org/officeDocument/2006/relationships/image"/><Relationship Id="rId12" Target="../media/image21.svg" Type="http://schemas.openxmlformats.org/officeDocument/2006/relationships/image"/><Relationship Id="rId2" Target="../media/image1.jpeg" Type="http://schemas.openxmlformats.org/officeDocument/2006/relationships/image"/><Relationship Id="rId3" Target="../media/image5.png" Type="http://schemas.openxmlformats.org/officeDocument/2006/relationships/image"/><Relationship Id="rId4" Target="../media/image6.svg" Type="http://schemas.openxmlformats.org/officeDocument/2006/relationships/image"/><Relationship Id="rId5" Target="../media/image14.png" Type="http://schemas.openxmlformats.org/officeDocument/2006/relationships/image"/><Relationship Id="rId6" Target="../media/image15.svg" Type="http://schemas.openxmlformats.org/officeDocument/2006/relationships/image"/><Relationship Id="rId7" Target="../media/image16.png" Type="http://schemas.openxmlformats.org/officeDocument/2006/relationships/image"/><Relationship Id="rId8" Target="../media/image17.svg" Type="http://schemas.openxmlformats.org/officeDocument/2006/relationships/image"/><Relationship Id="rId9" Target="../media/image18.pn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2.png" Type="http://schemas.openxmlformats.org/officeDocument/2006/relationships/image"/><Relationship Id="rId4" Target="../media/image23.sv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4.png" Type="http://schemas.openxmlformats.org/officeDocument/2006/relationships/image"/><Relationship Id="rId4" Target="../media/image25.svg" Type="http://schemas.openxmlformats.org/officeDocument/2006/relationships/image"/></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4.png" Type="http://schemas.openxmlformats.org/officeDocument/2006/relationships/image"/><Relationship Id="rId4" Target="../media/image25.sv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9.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6.jpeg" Type="http://schemas.openxmlformats.org/officeDocument/2006/relationships/image"/><Relationship Id="rId3" Target="../media/image27.jpeg" Type="http://schemas.openxmlformats.org/officeDocument/2006/relationships/image"/><Relationship Id="rId4" Target="../media/image28.png" Type="http://schemas.openxmlformats.org/officeDocument/2006/relationships/image"/><Relationship Id="rId5" Target="../media/image29.svg" Type="http://schemas.openxmlformats.org/officeDocument/2006/relationships/image"/><Relationship Id="rId6" Target="../media/image30.png" Type="http://schemas.openxmlformats.org/officeDocument/2006/relationships/image"/><Relationship Id="rId7" Target="../media/image31.svg" Type="http://schemas.openxmlformats.org/officeDocument/2006/relationships/image"/><Relationship Id="rId8" Target="../media/image32.png" Type="http://schemas.openxmlformats.org/officeDocument/2006/relationships/image"/></Relationships>
</file>

<file path=ppt/slides/_rels/slide10.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33.png" Type="http://schemas.openxmlformats.org/officeDocument/2006/relationships/image"/></Relationships>
</file>

<file path=ppt/slides/_rels/slide11.xml.rels><?xml version="1.0" encoding="UTF-8" standalone="no"?><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15572"/>
          <a:stretch>
            <a:fillRect/>
          </a:stretch>
        </p:blipFill>
        <p:spPr>
          <a:xfrm flipH="false" flipV="false">
            <a:off x="0" y="0"/>
            <a:ext cx="18288000" cy="10287000"/>
          </a:xfrm>
          <a:prstGeom prst="rect">
            <a:avLst/>
          </a:prstGeom>
        </p:spPr>
      </p:pic>
      <p:pic>
        <p:nvPicPr>
          <p:cNvPr name="Picture 3" id="3"/>
          <p:cNvPicPr>
            <a:picLocks noChangeAspect="true"/>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0" t="0" r="0" b="0"/>
          <a:stretch>
            <a:fillRect/>
          </a:stretch>
        </p:blipFill>
        <p:spPr>
          <a:xfrm flipH="false" flipV="false" rot="0">
            <a:off x="16355232" y="635751"/>
            <a:ext cx="1231200" cy="749913"/>
          </a:xfrm>
          <a:prstGeom prst="rect">
            <a:avLst/>
          </a:prstGeom>
        </p:spPr>
      </p:pic>
      <p:grpSp>
        <p:nvGrpSpPr>
          <p:cNvPr name="Group 4" id="4"/>
          <p:cNvGrpSpPr/>
          <p:nvPr/>
        </p:nvGrpSpPr>
        <p:grpSpPr>
          <a:xfrm rot="0">
            <a:off x="1644766" y="1028700"/>
            <a:ext cx="15098773" cy="7498499"/>
            <a:chOff x="0" y="0"/>
            <a:chExt cx="3976632" cy="1974913"/>
          </a:xfrm>
        </p:grpSpPr>
        <p:sp>
          <p:nvSpPr>
            <p:cNvPr name="Freeform 5" id="5"/>
            <p:cNvSpPr/>
            <p:nvPr/>
          </p:nvSpPr>
          <p:spPr>
            <a:xfrm flipH="false" flipV="false">
              <a:off x="0" y="0"/>
              <a:ext cx="3976632" cy="1974913"/>
            </a:xfrm>
            <a:custGeom>
              <a:avLst/>
              <a:gdLst/>
              <a:ahLst/>
              <a:cxnLst/>
              <a:rect r="r" b="b" t="t" l="l"/>
              <a:pathLst>
                <a:path h="1974913" w="3976632">
                  <a:moveTo>
                    <a:pt x="51275" y="0"/>
                  </a:moveTo>
                  <a:lnTo>
                    <a:pt x="3925357" y="0"/>
                  </a:lnTo>
                  <a:cubicBezTo>
                    <a:pt x="3953675" y="0"/>
                    <a:pt x="3976632" y="22957"/>
                    <a:pt x="3976632" y="51275"/>
                  </a:cubicBezTo>
                  <a:lnTo>
                    <a:pt x="3976632" y="1923638"/>
                  </a:lnTo>
                  <a:cubicBezTo>
                    <a:pt x="3976632" y="1951957"/>
                    <a:pt x="3953675" y="1974913"/>
                    <a:pt x="3925357" y="1974913"/>
                  </a:cubicBezTo>
                  <a:lnTo>
                    <a:pt x="51275" y="1974913"/>
                  </a:lnTo>
                  <a:cubicBezTo>
                    <a:pt x="22957" y="1974913"/>
                    <a:pt x="0" y="1951957"/>
                    <a:pt x="0" y="1923638"/>
                  </a:cubicBezTo>
                  <a:lnTo>
                    <a:pt x="0" y="51275"/>
                  </a:lnTo>
                  <a:cubicBezTo>
                    <a:pt x="0" y="22957"/>
                    <a:pt x="22957" y="0"/>
                    <a:pt x="51275" y="0"/>
                  </a:cubicBezTo>
                  <a:close/>
                </a:path>
              </a:pathLst>
            </a:custGeom>
            <a:solidFill>
              <a:srgbClr val="FFFFFF"/>
            </a:solidFill>
            <a:ln>
              <a:noFill/>
            </a:ln>
          </p:spPr>
        </p:sp>
        <p:sp>
          <p:nvSpPr>
            <p:cNvPr name="TextBox 6" id="6"/>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7" id="7"/>
          <p:cNvGrpSpPr/>
          <p:nvPr/>
        </p:nvGrpSpPr>
        <p:grpSpPr>
          <a:xfrm rot="0">
            <a:off x="2033072" y="1453638"/>
            <a:ext cx="14322160" cy="6573515"/>
            <a:chOff x="0" y="0"/>
            <a:chExt cx="3772091" cy="1731296"/>
          </a:xfrm>
        </p:grpSpPr>
        <p:sp>
          <p:nvSpPr>
            <p:cNvPr name="Freeform 8" id="8"/>
            <p:cNvSpPr/>
            <p:nvPr/>
          </p:nvSpPr>
          <p:spPr>
            <a:xfrm flipH="false" flipV="false">
              <a:off x="0" y="0"/>
              <a:ext cx="3772091" cy="1731296"/>
            </a:xfrm>
            <a:custGeom>
              <a:avLst/>
              <a:gdLst/>
              <a:ahLst/>
              <a:cxnLst/>
              <a:rect r="r" b="b" t="t" l="l"/>
              <a:pathLst>
                <a:path h="1731296" w="3772091">
                  <a:moveTo>
                    <a:pt x="35677" y="0"/>
                  </a:moveTo>
                  <a:lnTo>
                    <a:pt x="3736415" y="0"/>
                  </a:lnTo>
                  <a:cubicBezTo>
                    <a:pt x="3756118" y="0"/>
                    <a:pt x="3772091" y="15973"/>
                    <a:pt x="3772091" y="35677"/>
                  </a:cubicBezTo>
                  <a:lnTo>
                    <a:pt x="3772091" y="1695619"/>
                  </a:lnTo>
                  <a:cubicBezTo>
                    <a:pt x="3772091" y="1705081"/>
                    <a:pt x="3768333" y="1714156"/>
                    <a:pt x="3761642" y="1720847"/>
                  </a:cubicBezTo>
                  <a:cubicBezTo>
                    <a:pt x="3754951" y="1727537"/>
                    <a:pt x="3745877" y="1731296"/>
                    <a:pt x="3736415" y="1731296"/>
                  </a:cubicBezTo>
                  <a:lnTo>
                    <a:pt x="35677" y="1731296"/>
                  </a:lnTo>
                  <a:cubicBezTo>
                    <a:pt x="26215" y="1731296"/>
                    <a:pt x="17140" y="1727537"/>
                    <a:pt x="10449" y="1720847"/>
                  </a:cubicBezTo>
                  <a:cubicBezTo>
                    <a:pt x="3759" y="1714156"/>
                    <a:pt x="0" y="1705081"/>
                    <a:pt x="0" y="1695619"/>
                  </a:cubicBezTo>
                  <a:lnTo>
                    <a:pt x="0" y="35677"/>
                  </a:lnTo>
                  <a:cubicBezTo>
                    <a:pt x="0" y="26215"/>
                    <a:pt x="3759" y="17140"/>
                    <a:pt x="10449" y="10449"/>
                  </a:cubicBezTo>
                  <a:cubicBezTo>
                    <a:pt x="17140" y="3759"/>
                    <a:pt x="26215" y="0"/>
                    <a:pt x="35677" y="0"/>
                  </a:cubicBezTo>
                  <a:close/>
                </a:path>
              </a:pathLst>
            </a:custGeom>
            <a:solidFill>
              <a:srgbClr val="FFFFFF"/>
            </a:solidFill>
            <a:ln w="66675">
              <a:solidFill>
                <a:srgbClr val="6FAF07"/>
              </a:solidFill>
            </a:ln>
          </p:spPr>
        </p:sp>
        <p:sp>
          <p:nvSpPr>
            <p:cNvPr name="TextBox 9" id="9"/>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pic>
        <p:nvPicPr>
          <p:cNvPr name="Picture 10" id="10"/>
          <p:cNvPicPr>
            <a:picLocks noChangeAspect="true"/>
          </p:cNvPicPr>
          <p:nvPr/>
        </p:nvPicPr>
        <p:blipFill>
          <a:blip r:embed="rId5"/>
          <a:srcRect l="0" t="0" r="0" b="0"/>
          <a:stretch>
            <a:fillRect/>
          </a:stretch>
        </p:blipFill>
        <p:spPr>
          <a:xfrm flipH="false" flipV="false" rot="0">
            <a:off x="7931392" y="390532"/>
            <a:ext cx="2154058" cy="2127132"/>
          </a:xfrm>
          <a:prstGeom prst="rect">
            <a:avLst/>
          </a:prstGeom>
        </p:spPr>
      </p:pic>
      <p:pic>
        <p:nvPicPr>
          <p:cNvPr name="Picture 11" id="11"/>
          <p:cNvPicPr>
            <a:picLocks noChangeAspect="true"/>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l="0" t="0" r="0" b="0"/>
          <a:stretch>
            <a:fillRect/>
          </a:stretch>
        </p:blipFill>
        <p:spPr>
          <a:xfrm flipH="false" flipV="false" rot="0">
            <a:off x="-3455041" y="3306032"/>
            <a:ext cx="6809806" cy="7177662"/>
          </a:xfrm>
          <a:prstGeom prst="rect">
            <a:avLst/>
          </a:prstGeom>
        </p:spPr>
      </p:pic>
      <p:pic>
        <p:nvPicPr>
          <p:cNvPr name="Picture 12" id="12"/>
          <p:cNvPicPr>
            <a:picLocks noChangeAspect="true"/>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l="0" t="0" r="0" b="0"/>
          <a:stretch>
            <a:fillRect/>
          </a:stretch>
        </p:blipFill>
        <p:spPr>
          <a:xfrm flipH="false" flipV="false" rot="0">
            <a:off x="14930626" y="2919276"/>
            <a:ext cx="7350517" cy="7747580"/>
          </a:xfrm>
          <a:prstGeom prst="rect">
            <a:avLst/>
          </a:prstGeom>
        </p:spPr>
      </p:pic>
      <p:pic>
        <p:nvPicPr>
          <p:cNvPr name="Picture 13" id="13"/>
          <p:cNvPicPr>
            <a:picLocks noChangeAspect="true"/>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l="0" t="0" r="0" b="0"/>
          <a:stretch>
            <a:fillRect/>
          </a:stretch>
        </p:blipFill>
        <p:spPr>
          <a:xfrm flipH="true" flipV="false" rot="916814">
            <a:off x="1437722" y="720133"/>
            <a:ext cx="1698705" cy="1884832"/>
          </a:xfrm>
          <a:prstGeom prst="rect">
            <a:avLst/>
          </a:prstGeom>
        </p:spPr>
      </p:pic>
      <p:sp>
        <p:nvSpPr>
          <p:cNvPr name="TextBox 14" id="14"/>
          <p:cNvSpPr txBox="true"/>
          <p:nvPr/>
        </p:nvSpPr>
        <p:spPr>
          <a:xfrm rot="0">
            <a:off x="2499113" y="2391582"/>
            <a:ext cx="13390078" cy="4200574"/>
          </a:xfrm>
          <a:prstGeom prst="rect">
            <a:avLst/>
          </a:prstGeom>
        </p:spPr>
        <p:txBody>
          <a:bodyPr anchor="t" rtlCol="false" tIns="0" lIns="0" bIns="0" rIns="0">
            <a:spAutoFit/>
          </a:bodyPr>
          <a:lstStyle/>
          <a:p>
            <a:pPr algn="ctr">
              <a:lnSpc>
                <a:spcPts val="10693"/>
              </a:lnSpc>
            </a:pPr>
            <a:r>
              <a:rPr lang="en-US" sz="12434">
                <a:solidFill>
                  <a:srgbClr val="6FAF07"/>
                </a:solidFill>
                <a:latin typeface="Genty Sans Bold"/>
              </a:rPr>
              <a:t>LEARNING SUPPORT HUB EARLY YEARS</a:t>
            </a:r>
          </a:p>
        </p:txBody>
      </p:sp>
      <p:sp>
        <p:nvSpPr>
          <p:cNvPr name="TextBox 15" id="15"/>
          <p:cNvSpPr txBox="true"/>
          <p:nvPr/>
        </p:nvSpPr>
        <p:spPr>
          <a:xfrm rot="0">
            <a:off x="7323180" y="6801287"/>
            <a:ext cx="3741943" cy="534142"/>
          </a:xfrm>
          <a:prstGeom prst="rect">
            <a:avLst/>
          </a:prstGeom>
        </p:spPr>
        <p:txBody>
          <a:bodyPr anchor="t" rtlCol="false" tIns="0" lIns="0" bIns="0" rIns="0">
            <a:spAutoFit/>
          </a:bodyPr>
          <a:lstStyle/>
          <a:p>
            <a:pPr algn="ctr">
              <a:lnSpc>
                <a:spcPts val="4356"/>
              </a:lnSpc>
            </a:pPr>
            <a:r>
              <a:rPr lang="en-US" sz="3111" spc="3">
                <a:solidFill>
                  <a:srgbClr val="6FAF07"/>
                </a:solidFill>
                <a:latin typeface="Genty Sans"/>
              </a:rPr>
              <a:t>Presented by </a:t>
            </a:r>
          </a:p>
        </p:txBody>
      </p:sp>
      <p:sp>
        <p:nvSpPr>
          <p:cNvPr name="TextBox 16" id="16"/>
          <p:cNvSpPr txBox="true"/>
          <p:nvPr/>
        </p:nvSpPr>
        <p:spPr>
          <a:xfrm rot="0">
            <a:off x="6783184" y="7249704"/>
            <a:ext cx="4821935" cy="777449"/>
          </a:xfrm>
          <a:prstGeom prst="rect">
            <a:avLst/>
          </a:prstGeom>
        </p:spPr>
        <p:txBody>
          <a:bodyPr anchor="t" rtlCol="false" tIns="0" lIns="0" bIns="0" rIns="0">
            <a:spAutoFit/>
          </a:bodyPr>
          <a:lstStyle/>
          <a:p>
            <a:pPr algn="ctr">
              <a:lnSpc>
                <a:spcPts val="6368"/>
              </a:lnSpc>
            </a:pPr>
            <a:r>
              <a:rPr lang="en-US" sz="4549" spc="4">
                <a:solidFill>
                  <a:srgbClr val="6FAF07"/>
                </a:solidFill>
                <a:latin typeface="Genty Sans Bold"/>
              </a:rPr>
              <a:t>Claire Rigden</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15572" r="0" b="0"/>
          <a:stretch>
            <a:fillRect/>
          </a:stretch>
        </p:blipFill>
        <p:spPr>
          <a:xfrm flipH="false" flipV="false">
            <a:off x="0" y="0"/>
            <a:ext cx="18288000" cy="10287000"/>
          </a:xfrm>
          <a:prstGeom prst="rect">
            <a:avLst/>
          </a:prstGeom>
        </p:spPr>
      </p:pic>
      <p:grpSp>
        <p:nvGrpSpPr>
          <p:cNvPr name="Group 3" id="3"/>
          <p:cNvGrpSpPr/>
          <p:nvPr/>
        </p:nvGrpSpPr>
        <p:grpSpPr>
          <a:xfrm rot="0">
            <a:off x="1028700" y="478853"/>
            <a:ext cx="16253913" cy="9329295"/>
            <a:chOff x="0" y="0"/>
            <a:chExt cx="4025391" cy="2310463"/>
          </a:xfrm>
        </p:grpSpPr>
        <p:sp>
          <p:nvSpPr>
            <p:cNvPr name="Freeform 4" id="4"/>
            <p:cNvSpPr/>
            <p:nvPr/>
          </p:nvSpPr>
          <p:spPr>
            <a:xfrm flipH="false" flipV="false">
              <a:off x="0" y="0"/>
              <a:ext cx="4025392" cy="2310463"/>
            </a:xfrm>
            <a:custGeom>
              <a:avLst/>
              <a:gdLst/>
              <a:ahLst/>
              <a:cxnLst/>
              <a:rect r="r" b="b" t="t" l="l"/>
              <a:pathLst>
                <a:path h="2310463" w="4025392">
                  <a:moveTo>
                    <a:pt x="23816" y="0"/>
                  </a:moveTo>
                  <a:lnTo>
                    <a:pt x="4001576" y="0"/>
                  </a:lnTo>
                  <a:cubicBezTo>
                    <a:pt x="4007892" y="0"/>
                    <a:pt x="4013950" y="2509"/>
                    <a:pt x="4018416" y="6975"/>
                  </a:cubicBezTo>
                  <a:cubicBezTo>
                    <a:pt x="4022882" y="11442"/>
                    <a:pt x="4025392" y="17499"/>
                    <a:pt x="4025392" y="23816"/>
                  </a:cubicBezTo>
                  <a:lnTo>
                    <a:pt x="4025392" y="2286647"/>
                  </a:lnTo>
                  <a:cubicBezTo>
                    <a:pt x="4025392" y="2299800"/>
                    <a:pt x="4014729" y="2310463"/>
                    <a:pt x="4001576" y="2310463"/>
                  </a:cubicBezTo>
                  <a:lnTo>
                    <a:pt x="23816" y="2310463"/>
                  </a:lnTo>
                  <a:cubicBezTo>
                    <a:pt x="10663" y="2310463"/>
                    <a:pt x="0" y="2299800"/>
                    <a:pt x="0" y="2286647"/>
                  </a:cubicBezTo>
                  <a:lnTo>
                    <a:pt x="0" y="23816"/>
                  </a:lnTo>
                  <a:cubicBezTo>
                    <a:pt x="0" y="10663"/>
                    <a:pt x="10663" y="0"/>
                    <a:pt x="23816" y="0"/>
                  </a:cubicBezTo>
                  <a:close/>
                </a:path>
              </a:pathLst>
            </a:custGeom>
            <a:solidFill>
              <a:srgbClr val="FFFFFF"/>
            </a:solidFill>
            <a:ln w="123825">
              <a:solidFill>
                <a:srgbClr val="6FAF07"/>
              </a:solidFill>
            </a:ln>
          </p:spPr>
        </p:sp>
        <p:sp>
          <p:nvSpPr>
            <p:cNvPr name="TextBox 5" id="5"/>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744034" y="1610530"/>
            <a:ext cx="14799931" cy="7647770"/>
            <a:chOff x="0" y="0"/>
            <a:chExt cx="3897924" cy="2014227"/>
          </a:xfrm>
        </p:grpSpPr>
        <p:sp>
          <p:nvSpPr>
            <p:cNvPr name="Freeform 7" id="7"/>
            <p:cNvSpPr/>
            <p:nvPr/>
          </p:nvSpPr>
          <p:spPr>
            <a:xfrm flipH="false" flipV="false">
              <a:off x="0" y="0"/>
              <a:ext cx="3897924" cy="2014227"/>
            </a:xfrm>
            <a:custGeom>
              <a:avLst/>
              <a:gdLst/>
              <a:ahLst/>
              <a:cxnLst/>
              <a:rect r="r" b="b" t="t" l="l"/>
              <a:pathLst>
                <a:path h="2014227" w="3897924">
                  <a:moveTo>
                    <a:pt x="26155" y="0"/>
                  </a:moveTo>
                  <a:lnTo>
                    <a:pt x="3871769" y="0"/>
                  </a:lnTo>
                  <a:cubicBezTo>
                    <a:pt x="3878706" y="0"/>
                    <a:pt x="3885359" y="2756"/>
                    <a:pt x="3890264" y="7661"/>
                  </a:cubicBezTo>
                  <a:cubicBezTo>
                    <a:pt x="3895169" y="12566"/>
                    <a:pt x="3897924" y="19218"/>
                    <a:pt x="3897924" y="26155"/>
                  </a:cubicBezTo>
                  <a:lnTo>
                    <a:pt x="3897924" y="1988072"/>
                  </a:lnTo>
                  <a:cubicBezTo>
                    <a:pt x="3897924" y="2002517"/>
                    <a:pt x="3886214" y="2014227"/>
                    <a:pt x="3871769" y="2014227"/>
                  </a:cubicBezTo>
                  <a:lnTo>
                    <a:pt x="26155" y="2014227"/>
                  </a:lnTo>
                  <a:cubicBezTo>
                    <a:pt x="11710" y="2014227"/>
                    <a:pt x="0" y="2002517"/>
                    <a:pt x="0" y="1988072"/>
                  </a:cubicBezTo>
                  <a:lnTo>
                    <a:pt x="0" y="26155"/>
                  </a:lnTo>
                  <a:cubicBezTo>
                    <a:pt x="0" y="11710"/>
                    <a:pt x="11710" y="0"/>
                    <a:pt x="26155" y="0"/>
                  </a:cubicBezTo>
                  <a:close/>
                </a:path>
              </a:pathLst>
            </a:custGeom>
            <a:solidFill>
              <a:srgbClr val="FFFFFF"/>
            </a:solidFill>
            <a:ln w="57150">
              <a:solidFill>
                <a:srgbClr val="6FAF07"/>
              </a:solidFill>
            </a:ln>
          </p:spPr>
        </p:sp>
        <p:sp>
          <p:nvSpPr>
            <p:cNvPr name="TextBox 8" id="8"/>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9" id="9"/>
          <p:cNvGrpSpPr/>
          <p:nvPr/>
        </p:nvGrpSpPr>
        <p:grpSpPr>
          <a:xfrm rot="0">
            <a:off x="2513110" y="2747966"/>
            <a:ext cx="4160243" cy="5681448"/>
            <a:chOff x="0" y="0"/>
            <a:chExt cx="1095702" cy="1496348"/>
          </a:xfrm>
        </p:grpSpPr>
        <p:sp>
          <p:nvSpPr>
            <p:cNvPr name="Freeform 10" id="10"/>
            <p:cNvSpPr/>
            <p:nvPr/>
          </p:nvSpPr>
          <p:spPr>
            <a:xfrm flipH="false" flipV="false">
              <a:off x="0" y="0"/>
              <a:ext cx="1095702" cy="1496348"/>
            </a:xfrm>
            <a:custGeom>
              <a:avLst/>
              <a:gdLst/>
              <a:ahLst/>
              <a:cxnLst/>
              <a:rect r="r" b="b" t="t" l="l"/>
              <a:pathLst>
                <a:path h="1496348" w="1095702">
                  <a:moveTo>
                    <a:pt x="93046" y="0"/>
                  </a:moveTo>
                  <a:lnTo>
                    <a:pt x="1002655" y="0"/>
                  </a:lnTo>
                  <a:cubicBezTo>
                    <a:pt x="1027333" y="0"/>
                    <a:pt x="1051000" y="9803"/>
                    <a:pt x="1068449" y="27253"/>
                  </a:cubicBezTo>
                  <a:cubicBezTo>
                    <a:pt x="1085899" y="44702"/>
                    <a:pt x="1095702" y="68369"/>
                    <a:pt x="1095702" y="93046"/>
                  </a:cubicBezTo>
                  <a:lnTo>
                    <a:pt x="1095702" y="1403302"/>
                  </a:lnTo>
                  <a:cubicBezTo>
                    <a:pt x="1095702" y="1427979"/>
                    <a:pt x="1085899" y="1451646"/>
                    <a:pt x="1068449" y="1469096"/>
                  </a:cubicBezTo>
                  <a:cubicBezTo>
                    <a:pt x="1051000" y="1486545"/>
                    <a:pt x="1027333" y="1496348"/>
                    <a:pt x="1002655" y="1496348"/>
                  </a:cubicBezTo>
                  <a:lnTo>
                    <a:pt x="93046" y="1496348"/>
                  </a:lnTo>
                  <a:cubicBezTo>
                    <a:pt x="68369" y="1496348"/>
                    <a:pt x="44702" y="1486545"/>
                    <a:pt x="27253" y="1469096"/>
                  </a:cubicBezTo>
                  <a:cubicBezTo>
                    <a:pt x="9803" y="1451646"/>
                    <a:pt x="0" y="1427979"/>
                    <a:pt x="0" y="1403302"/>
                  </a:cubicBezTo>
                  <a:lnTo>
                    <a:pt x="0" y="93046"/>
                  </a:lnTo>
                  <a:cubicBezTo>
                    <a:pt x="0" y="68369"/>
                    <a:pt x="9803" y="44702"/>
                    <a:pt x="27253" y="27253"/>
                  </a:cubicBezTo>
                  <a:cubicBezTo>
                    <a:pt x="44702" y="9803"/>
                    <a:pt x="68369" y="0"/>
                    <a:pt x="93046" y="0"/>
                  </a:cubicBezTo>
                  <a:close/>
                </a:path>
              </a:pathLst>
            </a:custGeom>
            <a:solidFill>
              <a:srgbClr val="66A204"/>
            </a:solidFill>
            <a:ln>
              <a:noFill/>
            </a:ln>
          </p:spPr>
        </p:sp>
        <p:sp>
          <p:nvSpPr>
            <p:cNvPr name="TextBox 11" id="11"/>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12" id="12"/>
          <p:cNvGrpSpPr/>
          <p:nvPr/>
        </p:nvGrpSpPr>
        <p:grpSpPr>
          <a:xfrm rot="0">
            <a:off x="2763717" y="3008757"/>
            <a:ext cx="3700694" cy="5213341"/>
            <a:chOff x="0" y="0"/>
            <a:chExt cx="660400" cy="930336"/>
          </a:xfrm>
        </p:grpSpPr>
        <p:sp>
          <p:nvSpPr>
            <p:cNvPr name="Freeform 13" id="13"/>
            <p:cNvSpPr/>
            <p:nvPr/>
          </p:nvSpPr>
          <p:spPr>
            <a:xfrm flipH="false" flipV="false">
              <a:off x="0" y="0"/>
              <a:ext cx="660400" cy="930336"/>
            </a:xfrm>
            <a:custGeom>
              <a:avLst/>
              <a:gdLst/>
              <a:ahLst/>
              <a:cxnLst/>
              <a:rect r="r" b="b" t="t" l="l"/>
              <a:pathLst>
                <a:path h="930336" w="660400">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31113"/>
                  </a:cubicBezTo>
                  <a:lnTo>
                    <a:pt x="660400" y="857246"/>
                  </a:lnTo>
                  <a:cubicBezTo>
                    <a:pt x="660400" y="876631"/>
                    <a:pt x="652700" y="895222"/>
                    <a:pt x="638992" y="908929"/>
                  </a:cubicBezTo>
                  <a:cubicBezTo>
                    <a:pt x="625285" y="922636"/>
                    <a:pt x="606695" y="930336"/>
                    <a:pt x="587310" y="930336"/>
                  </a:cubicBezTo>
                  <a:lnTo>
                    <a:pt x="73090" y="930336"/>
                  </a:lnTo>
                  <a:cubicBezTo>
                    <a:pt x="32723" y="930336"/>
                    <a:pt x="0" y="897613"/>
                    <a:pt x="0" y="857246"/>
                  </a:cubicBezTo>
                  <a:lnTo>
                    <a:pt x="0" y="331558"/>
                  </a:lnTo>
                  <a:cubicBezTo>
                    <a:pt x="1782" y="185660"/>
                    <a:pt x="93019" y="64045"/>
                    <a:pt x="220252" y="19070"/>
                  </a:cubicBezTo>
                  <a:lnTo>
                    <a:pt x="220252" y="19070"/>
                  </a:lnTo>
                  <a:close/>
                </a:path>
              </a:pathLst>
            </a:custGeom>
            <a:solidFill>
              <a:srgbClr val="FFFFFF"/>
            </a:solidFill>
            <a:ln>
              <a:noFill/>
            </a:ln>
          </p:spPr>
        </p:sp>
        <p:sp>
          <p:nvSpPr>
            <p:cNvPr name="TextBox 14" id="14"/>
            <p:cNvSpPr txBox="true"/>
            <p:nvPr/>
          </p:nvSpPr>
          <p:spPr>
            <a:xfrm>
              <a:off x="0" y="98425"/>
              <a:ext cx="660400" cy="714375"/>
            </a:xfrm>
            <a:prstGeom prst="rect">
              <a:avLst/>
            </a:prstGeom>
          </p:spPr>
          <p:txBody>
            <a:bodyPr anchor="ctr" rtlCol="false" tIns="50800" lIns="50800" bIns="50800" rIns="50800"/>
            <a:lstStyle/>
            <a:p>
              <a:pPr algn="ctr">
                <a:lnSpc>
                  <a:spcPts val="2659"/>
                </a:lnSpc>
              </a:pPr>
            </a:p>
          </p:txBody>
        </p:sp>
      </p:grpSp>
      <p:grpSp>
        <p:nvGrpSpPr>
          <p:cNvPr name="Group 15" id="15"/>
          <p:cNvGrpSpPr/>
          <p:nvPr/>
        </p:nvGrpSpPr>
        <p:grpSpPr>
          <a:xfrm rot="0">
            <a:off x="2986111" y="3248676"/>
            <a:ext cx="3255905" cy="3255905"/>
            <a:chOff x="0" y="0"/>
            <a:chExt cx="812800" cy="812800"/>
          </a:xfrm>
        </p:grpSpPr>
        <p:sp>
          <p:nvSpPr>
            <p:cNvPr name="Freeform 16" id="16"/>
            <p:cNvSpPr/>
            <p:nvPr/>
          </p:nvSpPr>
          <p:spPr>
            <a:xfrm flipH="false" flipV="false">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FFFFF"/>
            </a:solidFill>
            <a:ln w="47625">
              <a:solidFill>
                <a:srgbClr val="ADD829"/>
              </a:solidFill>
            </a:ln>
          </p:spPr>
        </p:sp>
        <p:sp>
          <p:nvSpPr>
            <p:cNvPr name="TextBox 17" id="17"/>
            <p:cNvSpPr txBox="true"/>
            <p:nvPr/>
          </p:nvSpPr>
          <p:spPr>
            <a:xfrm>
              <a:off x="76200" y="28575"/>
              <a:ext cx="660400" cy="708025"/>
            </a:xfrm>
            <a:prstGeom prst="rect">
              <a:avLst/>
            </a:prstGeom>
          </p:spPr>
          <p:txBody>
            <a:bodyPr anchor="ctr" rtlCol="false" tIns="50800" lIns="50800" bIns="50800" rIns="50800"/>
            <a:lstStyle/>
            <a:p>
              <a:pPr algn="ctr">
                <a:lnSpc>
                  <a:spcPts val="2958"/>
                </a:lnSpc>
              </a:pPr>
            </a:p>
          </p:txBody>
        </p:sp>
      </p:grpSp>
      <p:grpSp>
        <p:nvGrpSpPr>
          <p:cNvPr name="Group 18" id="18"/>
          <p:cNvGrpSpPr>
            <a:grpSpLocks noChangeAspect="true"/>
          </p:cNvGrpSpPr>
          <p:nvPr/>
        </p:nvGrpSpPr>
        <p:grpSpPr>
          <a:xfrm rot="0">
            <a:off x="3227305" y="3490029"/>
            <a:ext cx="2773517" cy="2773200"/>
            <a:chOff x="0" y="0"/>
            <a:chExt cx="6350013" cy="6349289"/>
          </a:xfrm>
        </p:grpSpPr>
        <p:sp>
          <p:nvSpPr>
            <p:cNvPr name="Freeform 19" id="19"/>
            <p:cNvSpPr/>
            <p:nvPr/>
          </p:nvSpPr>
          <p:spPr>
            <a:xfrm flipH="false" flipV="false">
              <a:off x="-95250" y="-95136"/>
              <a:ext cx="6540525" cy="6539573"/>
            </a:xfrm>
            <a:custGeom>
              <a:avLst/>
              <a:gdLst/>
              <a:ahLst/>
              <a:cxnLst/>
              <a:rect r="r" b="b" t="t" l="l"/>
              <a:pathLst>
                <a:path h="6539573" w="6540525">
                  <a:moveTo>
                    <a:pt x="5684545" y="1101865"/>
                  </a:moveTo>
                  <a:cubicBezTo>
                    <a:pt x="5560364" y="886829"/>
                    <a:pt x="5335181" y="766521"/>
                    <a:pt x="5103533" y="766356"/>
                  </a:cubicBezTo>
                  <a:lnTo>
                    <a:pt x="5103571" y="766318"/>
                  </a:lnTo>
                  <a:cubicBezTo>
                    <a:pt x="4871923" y="766115"/>
                    <a:pt x="4646701" y="645821"/>
                    <a:pt x="4522559" y="430810"/>
                  </a:cubicBezTo>
                  <a:cubicBezTo>
                    <a:pt x="4337317" y="109919"/>
                    <a:pt x="3927030" y="0"/>
                    <a:pt x="3606140" y="185281"/>
                  </a:cubicBezTo>
                  <a:lnTo>
                    <a:pt x="3606089" y="185319"/>
                  </a:lnTo>
                  <a:lnTo>
                    <a:pt x="3606089" y="185115"/>
                  </a:lnTo>
                  <a:cubicBezTo>
                    <a:pt x="3406788" y="299936"/>
                    <a:pt x="3153854" y="309029"/>
                    <a:pt x="2939771" y="187630"/>
                  </a:cubicBezTo>
                  <a:cubicBezTo>
                    <a:pt x="2836743" y="126902"/>
                    <a:pt x="2719296" y="94958"/>
                    <a:pt x="2599703" y="95136"/>
                  </a:cubicBezTo>
                  <a:cubicBezTo>
                    <a:pt x="2351405" y="95136"/>
                    <a:pt x="2134641" y="230048"/>
                    <a:pt x="2018614" y="430568"/>
                  </a:cubicBezTo>
                  <a:lnTo>
                    <a:pt x="2018614" y="430530"/>
                  </a:lnTo>
                  <a:cubicBezTo>
                    <a:pt x="1902625" y="631012"/>
                    <a:pt x="1685811" y="765925"/>
                    <a:pt x="1437551" y="765925"/>
                  </a:cubicBezTo>
                  <a:cubicBezTo>
                    <a:pt x="1067029" y="765925"/>
                    <a:pt x="766686" y="1066267"/>
                    <a:pt x="766686" y="1436789"/>
                  </a:cubicBezTo>
                  <a:lnTo>
                    <a:pt x="766686" y="1436866"/>
                  </a:lnTo>
                  <a:lnTo>
                    <a:pt x="766483" y="1436789"/>
                  </a:lnTo>
                  <a:cubicBezTo>
                    <a:pt x="766280" y="1666672"/>
                    <a:pt x="647802" y="1890154"/>
                    <a:pt x="435902" y="2014906"/>
                  </a:cubicBezTo>
                  <a:cubicBezTo>
                    <a:pt x="331646" y="2073744"/>
                    <a:pt x="245134" y="2159541"/>
                    <a:pt x="185433" y="2263305"/>
                  </a:cubicBezTo>
                  <a:cubicBezTo>
                    <a:pt x="61277" y="2478367"/>
                    <a:pt x="69723" y="2733523"/>
                    <a:pt x="185395" y="2934246"/>
                  </a:cubicBezTo>
                  <a:lnTo>
                    <a:pt x="185357" y="2934246"/>
                  </a:lnTo>
                  <a:cubicBezTo>
                    <a:pt x="300939" y="3134932"/>
                    <a:pt x="309385" y="3390113"/>
                    <a:pt x="185230" y="3605149"/>
                  </a:cubicBezTo>
                  <a:cubicBezTo>
                    <a:pt x="0" y="3926002"/>
                    <a:pt x="109906" y="4336288"/>
                    <a:pt x="430797" y="4521569"/>
                  </a:cubicBezTo>
                  <a:lnTo>
                    <a:pt x="430835" y="4521607"/>
                  </a:lnTo>
                  <a:lnTo>
                    <a:pt x="430708" y="4521695"/>
                  </a:lnTo>
                  <a:cubicBezTo>
                    <a:pt x="631228" y="4637634"/>
                    <a:pt x="766077" y="4854448"/>
                    <a:pt x="766077" y="5102746"/>
                  </a:cubicBezTo>
                  <a:cubicBezTo>
                    <a:pt x="766077" y="5473268"/>
                    <a:pt x="1066419" y="5773611"/>
                    <a:pt x="1436929" y="5773611"/>
                  </a:cubicBezTo>
                  <a:cubicBezTo>
                    <a:pt x="1685239" y="5773611"/>
                    <a:pt x="1901965" y="5908497"/>
                    <a:pt x="2018030" y="6109018"/>
                  </a:cubicBezTo>
                  <a:cubicBezTo>
                    <a:pt x="2134019" y="6309449"/>
                    <a:pt x="2350821" y="6444425"/>
                    <a:pt x="2599093" y="6444425"/>
                  </a:cubicBezTo>
                  <a:cubicBezTo>
                    <a:pt x="2718685" y="6444579"/>
                    <a:pt x="2836127" y="6412633"/>
                    <a:pt x="2939161" y="6351918"/>
                  </a:cubicBezTo>
                  <a:cubicBezTo>
                    <a:pt x="3153194" y="6230544"/>
                    <a:pt x="3406191" y="6239637"/>
                    <a:pt x="3605479" y="6354496"/>
                  </a:cubicBezTo>
                  <a:lnTo>
                    <a:pt x="3605479" y="6354255"/>
                  </a:lnTo>
                  <a:lnTo>
                    <a:pt x="3605517" y="6354331"/>
                  </a:lnTo>
                  <a:cubicBezTo>
                    <a:pt x="3926408" y="6539573"/>
                    <a:pt x="4336694" y="6429617"/>
                    <a:pt x="4521987" y="6108764"/>
                  </a:cubicBezTo>
                  <a:cubicBezTo>
                    <a:pt x="4646130" y="5893766"/>
                    <a:pt x="4871314" y="5773446"/>
                    <a:pt x="5102961" y="5773281"/>
                  </a:cubicBezTo>
                  <a:lnTo>
                    <a:pt x="5102911" y="5773192"/>
                  </a:lnTo>
                  <a:cubicBezTo>
                    <a:pt x="5334558" y="5773027"/>
                    <a:pt x="5559780" y="5652707"/>
                    <a:pt x="5683885" y="5437709"/>
                  </a:cubicBezTo>
                  <a:cubicBezTo>
                    <a:pt x="5745010" y="5331855"/>
                    <a:pt x="5774017" y="5216234"/>
                    <a:pt x="5773890" y="5102213"/>
                  </a:cubicBezTo>
                  <a:lnTo>
                    <a:pt x="5773979" y="5102290"/>
                  </a:lnTo>
                  <a:cubicBezTo>
                    <a:pt x="5774182" y="4878846"/>
                    <a:pt x="5886145" y="4661358"/>
                    <a:pt x="6087059" y="4534828"/>
                  </a:cubicBezTo>
                  <a:cubicBezTo>
                    <a:pt x="6195364" y="4477881"/>
                    <a:pt x="6289357" y="4390620"/>
                    <a:pt x="6355029" y="4276866"/>
                  </a:cubicBezTo>
                  <a:cubicBezTo>
                    <a:pt x="6479222" y="4061753"/>
                    <a:pt x="6470777" y="3806572"/>
                    <a:pt x="6355118" y="3605886"/>
                  </a:cubicBezTo>
                  <a:lnTo>
                    <a:pt x="6355156" y="3605886"/>
                  </a:lnTo>
                  <a:cubicBezTo>
                    <a:pt x="6239535" y="3405201"/>
                    <a:pt x="6231077" y="3150020"/>
                    <a:pt x="6355245" y="2934971"/>
                  </a:cubicBezTo>
                  <a:cubicBezTo>
                    <a:pt x="6540525" y="2614080"/>
                    <a:pt x="6430568" y="2203832"/>
                    <a:pt x="6109677" y="2018552"/>
                  </a:cubicBezTo>
                  <a:lnTo>
                    <a:pt x="6109627" y="2018501"/>
                  </a:lnTo>
                  <a:lnTo>
                    <a:pt x="6109754" y="2018463"/>
                  </a:lnTo>
                  <a:cubicBezTo>
                    <a:pt x="5910847" y="1903375"/>
                    <a:pt x="5776557" y="1689088"/>
                    <a:pt x="5774436" y="1443267"/>
                  </a:cubicBezTo>
                  <a:cubicBezTo>
                    <a:pt x="5775604" y="1327265"/>
                    <a:pt x="5746686" y="1209536"/>
                    <a:pt x="5684545" y="1101865"/>
                  </a:cubicBezTo>
                </a:path>
              </a:pathLst>
            </a:custGeom>
            <a:blipFill>
              <a:blip r:embed="rId3"/>
              <a:stretch>
                <a:fillRect l="-24991" r="-24991" t="0" b="0"/>
              </a:stretch>
            </a:blipFill>
          </p:spPr>
        </p:sp>
      </p:grpSp>
      <p:grpSp>
        <p:nvGrpSpPr>
          <p:cNvPr name="Group 20" id="20"/>
          <p:cNvGrpSpPr/>
          <p:nvPr/>
        </p:nvGrpSpPr>
        <p:grpSpPr>
          <a:xfrm rot="0">
            <a:off x="2986111" y="7010827"/>
            <a:ext cx="3255905" cy="775859"/>
            <a:chOff x="0" y="0"/>
            <a:chExt cx="857522" cy="204342"/>
          </a:xfrm>
        </p:grpSpPr>
        <p:sp>
          <p:nvSpPr>
            <p:cNvPr name="Freeform 21" id="21"/>
            <p:cNvSpPr/>
            <p:nvPr/>
          </p:nvSpPr>
          <p:spPr>
            <a:xfrm flipH="false" flipV="false">
              <a:off x="0" y="0"/>
              <a:ext cx="857522" cy="204342"/>
            </a:xfrm>
            <a:custGeom>
              <a:avLst/>
              <a:gdLst/>
              <a:ahLst/>
              <a:cxnLst/>
              <a:rect r="r" b="b" t="t" l="l"/>
              <a:pathLst>
                <a:path h="204342" w="857522">
                  <a:moveTo>
                    <a:pt x="102171" y="0"/>
                  </a:moveTo>
                  <a:lnTo>
                    <a:pt x="755352" y="0"/>
                  </a:lnTo>
                  <a:cubicBezTo>
                    <a:pt x="782449" y="0"/>
                    <a:pt x="808437" y="10764"/>
                    <a:pt x="827597" y="29925"/>
                  </a:cubicBezTo>
                  <a:cubicBezTo>
                    <a:pt x="846758" y="49086"/>
                    <a:pt x="857522" y="75073"/>
                    <a:pt x="857522" y="102171"/>
                  </a:cubicBezTo>
                  <a:lnTo>
                    <a:pt x="857522" y="102171"/>
                  </a:lnTo>
                  <a:cubicBezTo>
                    <a:pt x="857522" y="158598"/>
                    <a:pt x="811779" y="204342"/>
                    <a:pt x="755352" y="204342"/>
                  </a:cubicBezTo>
                  <a:lnTo>
                    <a:pt x="102171" y="204342"/>
                  </a:lnTo>
                  <a:cubicBezTo>
                    <a:pt x="45743" y="204342"/>
                    <a:pt x="0" y="158598"/>
                    <a:pt x="0" y="102171"/>
                  </a:cubicBezTo>
                  <a:lnTo>
                    <a:pt x="0" y="102171"/>
                  </a:lnTo>
                  <a:cubicBezTo>
                    <a:pt x="0" y="45743"/>
                    <a:pt x="45743" y="0"/>
                    <a:pt x="102171" y="0"/>
                  </a:cubicBezTo>
                  <a:close/>
                </a:path>
              </a:pathLst>
            </a:custGeom>
            <a:solidFill>
              <a:srgbClr val="FFFFFF"/>
            </a:solidFill>
            <a:ln w="47625">
              <a:solidFill>
                <a:srgbClr val="ADD829"/>
              </a:solidFill>
            </a:ln>
          </p:spPr>
        </p:sp>
        <p:sp>
          <p:nvSpPr>
            <p:cNvPr name="TextBox 22" id="22"/>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pic>
        <p:nvPicPr>
          <p:cNvPr name="Picture 23" id="2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5690247" y="6714885"/>
            <a:ext cx="652358" cy="653209"/>
          </a:xfrm>
          <a:prstGeom prst="rect">
            <a:avLst/>
          </a:prstGeom>
        </p:spPr>
      </p:pic>
      <p:grpSp>
        <p:nvGrpSpPr>
          <p:cNvPr name="Group 24" id="24"/>
          <p:cNvGrpSpPr/>
          <p:nvPr/>
        </p:nvGrpSpPr>
        <p:grpSpPr>
          <a:xfrm rot="0">
            <a:off x="7022106" y="2747966"/>
            <a:ext cx="4160243" cy="5681448"/>
            <a:chOff x="0" y="0"/>
            <a:chExt cx="1095702" cy="1496348"/>
          </a:xfrm>
        </p:grpSpPr>
        <p:sp>
          <p:nvSpPr>
            <p:cNvPr name="Freeform 25" id="25"/>
            <p:cNvSpPr/>
            <p:nvPr/>
          </p:nvSpPr>
          <p:spPr>
            <a:xfrm flipH="false" flipV="false">
              <a:off x="0" y="0"/>
              <a:ext cx="1095702" cy="1496348"/>
            </a:xfrm>
            <a:custGeom>
              <a:avLst/>
              <a:gdLst/>
              <a:ahLst/>
              <a:cxnLst/>
              <a:rect r="r" b="b" t="t" l="l"/>
              <a:pathLst>
                <a:path h="1496348" w="1095702">
                  <a:moveTo>
                    <a:pt x="93046" y="0"/>
                  </a:moveTo>
                  <a:lnTo>
                    <a:pt x="1002655" y="0"/>
                  </a:lnTo>
                  <a:cubicBezTo>
                    <a:pt x="1027333" y="0"/>
                    <a:pt x="1051000" y="9803"/>
                    <a:pt x="1068449" y="27253"/>
                  </a:cubicBezTo>
                  <a:cubicBezTo>
                    <a:pt x="1085899" y="44702"/>
                    <a:pt x="1095702" y="68369"/>
                    <a:pt x="1095702" y="93046"/>
                  </a:cubicBezTo>
                  <a:lnTo>
                    <a:pt x="1095702" y="1403302"/>
                  </a:lnTo>
                  <a:cubicBezTo>
                    <a:pt x="1095702" y="1427979"/>
                    <a:pt x="1085899" y="1451646"/>
                    <a:pt x="1068449" y="1469096"/>
                  </a:cubicBezTo>
                  <a:cubicBezTo>
                    <a:pt x="1051000" y="1486545"/>
                    <a:pt x="1027333" y="1496348"/>
                    <a:pt x="1002655" y="1496348"/>
                  </a:cubicBezTo>
                  <a:lnTo>
                    <a:pt x="93046" y="1496348"/>
                  </a:lnTo>
                  <a:cubicBezTo>
                    <a:pt x="68369" y="1496348"/>
                    <a:pt x="44702" y="1486545"/>
                    <a:pt x="27253" y="1469096"/>
                  </a:cubicBezTo>
                  <a:cubicBezTo>
                    <a:pt x="9803" y="1451646"/>
                    <a:pt x="0" y="1427979"/>
                    <a:pt x="0" y="1403302"/>
                  </a:cubicBezTo>
                  <a:lnTo>
                    <a:pt x="0" y="93046"/>
                  </a:lnTo>
                  <a:cubicBezTo>
                    <a:pt x="0" y="68369"/>
                    <a:pt x="9803" y="44702"/>
                    <a:pt x="27253" y="27253"/>
                  </a:cubicBezTo>
                  <a:cubicBezTo>
                    <a:pt x="44702" y="9803"/>
                    <a:pt x="68369" y="0"/>
                    <a:pt x="93046" y="0"/>
                  </a:cubicBezTo>
                  <a:close/>
                </a:path>
              </a:pathLst>
            </a:custGeom>
            <a:solidFill>
              <a:srgbClr val="66A204"/>
            </a:solidFill>
            <a:ln>
              <a:noFill/>
            </a:ln>
          </p:spPr>
        </p:sp>
        <p:sp>
          <p:nvSpPr>
            <p:cNvPr name="TextBox 26" id="26"/>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27" id="27"/>
          <p:cNvGrpSpPr/>
          <p:nvPr/>
        </p:nvGrpSpPr>
        <p:grpSpPr>
          <a:xfrm rot="0">
            <a:off x="7251881" y="2969819"/>
            <a:ext cx="3700694" cy="5213341"/>
            <a:chOff x="0" y="0"/>
            <a:chExt cx="660400" cy="930336"/>
          </a:xfrm>
        </p:grpSpPr>
        <p:sp>
          <p:nvSpPr>
            <p:cNvPr name="Freeform 28" id="28"/>
            <p:cNvSpPr/>
            <p:nvPr/>
          </p:nvSpPr>
          <p:spPr>
            <a:xfrm flipH="false" flipV="false">
              <a:off x="0" y="0"/>
              <a:ext cx="660400" cy="930336"/>
            </a:xfrm>
            <a:custGeom>
              <a:avLst/>
              <a:gdLst/>
              <a:ahLst/>
              <a:cxnLst/>
              <a:rect r="r" b="b" t="t" l="l"/>
              <a:pathLst>
                <a:path h="930336" w="660400">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31113"/>
                  </a:cubicBezTo>
                  <a:lnTo>
                    <a:pt x="660400" y="857246"/>
                  </a:lnTo>
                  <a:cubicBezTo>
                    <a:pt x="660400" y="876631"/>
                    <a:pt x="652700" y="895222"/>
                    <a:pt x="638992" y="908929"/>
                  </a:cubicBezTo>
                  <a:cubicBezTo>
                    <a:pt x="625285" y="922636"/>
                    <a:pt x="606695" y="930336"/>
                    <a:pt x="587310" y="930336"/>
                  </a:cubicBezTo>
                  <a:lnTo>
                    <a:pt x="73090" y="930336"/>
                  </a:lnTo>
                  <a:cubicBezTo>
                    <a:pt x="32723" y="930336"/>
                    <a:pt x="0" y="897613"/>
                    <a:pt x="0" y="857246"/>
                  </a:cubicBezTo>
                  <a:lnTo>
                    <a:pt x="0" y="331558"/>
                  </a:lnTo>
                  <a:cubicBezTo>
                    <a:pt x="1782" y="185660"/>
                    <a:pt x="93019" y="64045"/>
                    <a:pt x="220252" y="19070"/>
                  </a:cubicBezTo>
                  <a:lnTo>
                    <a:pt x="220252" y="19070"/>
                  </a:lnTo>
                  <a:close/>
                </a:path>
              </a:pathLst>
            </a:custGeom>
            <a:solidFill>
              <a:srgbClr val="FFFFFF"/>
            </a:solidFill>
            <a:ln>
              <a:noFill/>
            </a:ln>
          </p:spPr>
        </p:sp>
        <p:sp>
          <p:nvSpPr>
            <p:cNvPr name="TextBox 29" id="29"/>
            <p:cNvSpPr txBox="true"/>
            <p:nvPr/>
          </p:nvSpPr>
          <p:spPr>
            <a:xfrm>
              <a:off x="0" y="98425"/>
              <a:ext cx="660400" cy="714375"/>
            </a:xfrm>
            <a:prstGeom prst="rect">
              <a:avLst/>
            </a:prstGeom>
          </p:spPr>
          <p:txBody>
            <a:bodyPr anchor="ctr" rtlCol="false" tIns="50800" lIns="50800" bIns="50800" rIns="50800"/>
            <a:lstStyle/>
            <a:p>
              <a:pPr algn="ctr">
                <a:lnSpc>
                  <a:spcPts val="2659"/>
                </a:lnSpc>
              </a:pPr>
            </a:p>
          </p:txBody>
        </p:sp>
      </p:grpSp>
      <p:grpSp>
        <p:nvGrpSpPr>
          <p:cNvPr name="Group 30" id="30"/>
          <p:cNvGrpSpPr/>
          <p:nvPr/>
        </p:nvGrpSpPr>
        <p:grpSpPr>
          <a:xfrm rot="0">
            <a:off x="7474276" y="3239577"/>
            <a:ext cx="3255905" cy="3255905"/>
            <a:chOff x="0" y="0"/>
            <a:chExt cx="812800" cy="812800"/>
          </a:xfrm>
        </p:grpSpPr>
        <p:sp>
          <p:nvSpPr>
            <p:cNvPr name="Freeform 31" id="31"/>
            <p:cNvSpPr/>
            <p:nvPr/>
          </p:nvSpPr>
          <p:spPr>
            <a:xfrm flipH="false" flipV="false">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FFFFF"/>
            </a:solidFill>
            <a:ln w="47625">
              <a:solidFill>
                <a:srgbClr val="ADD829"/>
              </a:solidFill>
            </a:ln>
          </p:spPr>
        </p:sp>
        <p:sp>
          <p:nvSpPr>
            <p:cNvPr name="TextBox 32" id="32"/>
            <p:cNvSpPr txBox="true"/>
            <p:nvPr/>
          </p:nvSpPr>
          <p:spPr>
            <a:xfrm>
              <a:off x="76200" y="28575"/>
              <a:ext cx="660400" cy="708025"/>
            </a:xfrm>
            <a:prstGeom prst="rect">
              <a:avLst/>
            </a:prstGeom>
          </p:spPr>
          <p:txBody>
            <a:bodyPr anchor="ctr" rtlCol="false" tIns="50800" lIns="50800" bIns="50800" rIns="50800"/>
            <a:lstStyle/>
            <a:p>
              <a:pPr algn="ctr">
                <a:lnSpc>
                  <a:spcPts val="2958"/>
                </a:lnSpc>
              </a:pPr>
            </a:p>
          </p:txBody>
        </p:sp>
      </p:grpSp>
      <p:grpSp>
        <p:nvGrpSpPr>
          <p:cNvPr name="Group 33" id="33"/>
          <p:cNvGrpSpPr>
            <a:grpSpLocks noChangeAspect="true"/>
          </p:cNvGrpSpPr>
          <p:nvPr/>
        </p:nvGrpSpPr>
        <p:grpSpPr>
          <a:xfrm rot="0">
            <a:off x="7715470" y="3480929"/>
            <a:ext cx="2773517" cy="2773200"/>
            <a:chOff x="0" y="0"/>
            <a:chExt cx="6350013" cy="6349289"/>
          </a:xfrm>
        </p:grpSpPr>
        <p:sp>
          <p:nvSpPr>
            <p:cNvPr name="Freeform 34" id="34"/>
            <p:cNvSpPr/>
            <p:nvPr/>
          </p:nvSpPr>
          <p:spPr>
            <a:xfrm flipH="false" flipV="false">
              <a:off x="-95250" y="-95136"/>
              <a:ext cx="6540525" cy="6539573"/>
            </a:xfrm>
            <a:custGeom>
              <a:avLst/>
              <a:gdLst/>
              <a:ahLst/>
              <a:cxnLst/>
              <a:rect r="r" b="b" t="t" l="l"/>
              <a:pathLst>
                <a:path h="6539573" w="6540525">
                  <a:moveTo>
                    <a:pt x="5684545" y="1101865"/>
                  </a:moveTo>
                  <a:cubicBezTo>
                    <a:pt x="5560364" y="886829"/>
                    <a:pt x="5335181" y="766521"/>
                    <a:pt x="5103533" y="766356"/>
                  </a:cubicBezTo>
                  <a:lnTo>
                    <a:pt x="5103571" y="766318"/>
                  </a:lnTo>
                  <a:cubicBezTo>
                    <a:pt x="4871923" y="766115"/>
                    <a:pt x="4646701" y="645821"/>
                    <a:pt x="4522559" y="430810"/>
                  </a:cubicBezTo>
                  <a:cubicBezTo>
                    <a:pt x="4337317" y="109919"/>
                    <a:pt x="3927030" y="0"/>
                    <a:pt x="3606140" y="185281"/>
                  </a:cubicBezTo>
                  <a:lnTo>
                    <a:pt x="3606089" y="185319"/>
                  </a:lnTo>
                  <a:lnTo>
                    <a:pt x="3606089" y="185115"/>
                  </a:lnTo>
                  <a:cubicBezTo>
                    <a:pt x="3406788" y="299936"/>
                    <a:pt x="3153854" y="309029"/>
                    <a:pt x="2939771" y="187630"/>
                  </a:cubicBezTo>
                  <a:cubicBezTo>
                    <a:pt x="2836743" y="126902"/>
                    <a:pt x="2719296" y="94958"/>
                    <a:pt x="2599703" y="95136"/>
                  </a:cubicBezTo>
                  <a:cubicBezTo>
                    <a:pt x="2351405" y="95136"/>
                    <a:pt x="2134641" y="230048"/>
                    <a:pt x="2018614" y="430568"/>
                  </a:cubicBezTo>
                  <a:lnTo>
                    <a:pt x="2018614" y="430530"/>
                  </a:lnTo>
                  <a:cubicBezTo>
                    <a:pt x="1902625" y="631012"/>
                    <a:pt x="1685811" y="765925"/>
                    <a:pt x="1437551" y="765925"/>
                  </a:cubicBezTo>
                  <a:cubicBezTo>
                    <a:pt x="1067029" y="765925"/>
                    <a:pt x="766686" y="1066267"/>
                    <a:pt x="766686" y="1436789"/>
                  </a:cubicBezTo>
                  <a:lnTo>
                    <a:pt x="766686" y="1436866"/>
                  </a:lnTo>
                  <a:lnTo>
                    <a:pt x="766483" y="1436789"/>
                  </a:lnTo>
                  <a:cubicBezTo>
                    <a:pt x="766280" y="1666672"/>
                    <a:pt x="647802" y="1890154"/>
                    <a:pt x="435902" y="2014906"/>
                  </a:cubicBezTo>
                  <a:cubicBezTo>
                    <a:pt x="331646" y="2073744"/>
                    <a:pt x="245134" y="2159541"/>
                    <a:pt x="185433" y="2263305"/>
                  </a:cubicBezTo>
                  <a:cubicBezTo>
                    <a:pt x="61277" y="2478367"/>
                    <a:pt x="69723" y="2733523"/>
                    <a:pt x="185395" y="2934246"/>
                  </a:cubicBezTo>
                  <a:lnTo>
                    <a:pt x="185357" y="2934246"/>
                  </a:lnTo>
                  <a:cubicBezTo>
                    <a:pt x="300939" y="3134932"/>
                    <a:pt x="309385" y="3390113"/>
                    <a:pt x="185230" y="3605149"/>
                  </a:cubicBezTo>
                  <a:cubicBezTo>
                    <a:pt x="0" y="3926002"/>
                    <a:pt x="109906" y="4336288"/>
                    <a:pt x="430797" y="4521569"/>
                  </a:cubicBezTo>
                  <a:lnTo>
                    <a:pt x="430835" y="4521607"/>
                  </a:lnTo>
                  <a:lnTo>
                    <a:pt x="430708" y="4521695"/>
                  </a:lnTo>
                  <a:cubicBezTo>
                    <a:pt x="631228" y="4637634"/>
                    <a:pt x="766077" y="4854448"/>
                    <a:pt x="766077" y="5102746"/>
                  </a:cubicBezTo>
                  <a:cubicBezTo>
                    <a:pt x="766077" y="5473268"/>
                    <a:pt x="1066419" y="5773611"/>
                    <a:pt x="1436929" y="5773611"/>
                  </a:cubicBezTo>
                  <a:cubicBezTo>
                    <a:pt x="1685239" y="5773611"/>
                    <a:pt x="1901965" y="5908497"/>
                    <a:pt x="2018030" y="6109018"/>
                  </a:cubicBezTo>
                  <a:cubicBezTo>
                    <a:pt x="2134019" y="6309449"/>
                    <a:pt x="2350821" y="6444425"/>
                    <a:pt x="2599093" y="6444425"/>
                  </a:cubicBezTo>
                  <a:cubicBezTo>
                    <a:pt x="2718685" y="6444579"/>
                    <a:pt x="2836127" y="6412633"/>
                    <a:pt x="2939161" y="6351918"/>
                  </a:cubicBezTo>
                  <a:cubicBezTo>
                    <a:pt x="3153194" y="6230544"/>
                    <a:pt x="3406191" y="6239637"/>
                    <a:pt x="3605479" y="6354496"/>
                  </a:cubicBezTo>
                  <a:lnTo>
                    <a:pt x="3605479" y="6354255"/>
                  </a:lnTo>
                  <a:lnTo>
                    <a:pt x="3605517" y="6354331"/>
                  </a:lnTo>
                  <a:cubicBezTo>
                    <a:pt x="3926408" y="6539573"/>
                    <a:pt x="4336694" y="6429617"/>
                    <a:pt x="4521987" y="6108764"/>
                  </a:cubicBezTo>
                  <a:cubicBezTo>
                    <a:pt x="4646130" y="5893766"/>
                    <a:pt x="4871314" y="5773446"/>
                    <a:pt x="5102961" y="5773281"/>
                  </a:cubicBezTo>
                  <a:lnTo>
                    <a:pt x="5102911" y="5773192"/>
                  </a:lnTo>
                  <a:cubicBezTo>
                    <a:pt x="5334558" y="5773027"/>
                    <a:pt x="5559780" y="5652707"/>
                    <a:pt x="5683885" y="5437709"/>
                  </a:cubicBezTo>
                  <a:cubicBezTo>
                    <a:pt x="5745010" y="5331855"/>
                    <a:pt x="5774017" y="5216234"/>
                    <a:pt x="5773890" y="5102213"/>
                  </a:cubicBezTo>
                  <a:lnTo>
                    <a:pt x="5773979" y="5102290"/>
                  </a:lnTo>
                  <a:cubicBezTo>
                    <a:pt x="5774182" y="4878846"/>
                    <a:pt x="5886145" y="4661358"/>
                    <a:pt x="6087059" y="4534828"/>
                  </a:cubicBezTo>
                  <a:cubicBezTo>
                    <a:pt x="6195364" y="4477881"/>
                    <a:pt x="6289357" y="4390620"/>
                    <a:pt x="6355029" y="4276866"/>
                  </a:cubicBezTo>
                  <a:cubicBezTo>
                    <a:pt x="6479222" y="4061753"/>
                    <a:pt x="6470777" y="3806572"/>
                    <a:pt x="6355118" y="3605886"/>
                  </a:cubicBezTo>
                  <a:lnTo>
                    <a:pt x="6355156" y="3605886"/>
                  </a:lnTo>
                  <a:cubicBezTo>
                    <a:pt x="6239535" y="3405201"/>
                    <a:pt x="6231077" y="3150020"/>
                    <a:pt x="6355245" y="2934971"/>
                  </a:cubicBezTo>
                  <a:cubicBezTo>
                    <a:pt x="6540525" y="2614080"/>
                    <a:pt x="6430568" y="2203832"/>
                    <a:pt x="6109677" y="2018552"/>
                  </a:cubicBezTo>
                  <a:lnTo>
                    <a:pt x="6109627" y="2018501"/>
                  </a:lnTo>
                  <a:lnTo>
                    <a:pt x="6109754" y="2018463"/>
                  </a:lnTo>
                  <a:cubicBezTo>
                    <a:pt x="5910847" y="1903375"/>
                    <a:pt x="5776557" y="1689088"/>
                    <a:pt x="5774436" y="1443267"/>
                  </a:cubicBezTo>
                  <a:cubicBezTo>
                    <a:pt x="5775604" y="1327265"/>
                    <a:pt x="5746686" y="1209536"/>
                    <a:pt x="5684545" y="1101865"/>
                  </a:cubicBezTo>
                </a:path>
              </a:pathLst>
            </a:custGeom>
            <a:blipFill>
              <a:blip r:embed="rId6"/>
              <a:stretch>
                <a:fillRect l="-24991" r="-24991" t="0" b="0"/>
              </a:stretch>
            </a:blipFill>
          </p:spPr>
        </p:sp>
      </p:grpSp>
      <p:grpSp>
        <p:nvGrpSpPr>
          <p:cNvPr name="Group 35" id="35"/>
          <p:cNvGrpSpPr/>
          <p:nvPr/>
        </p:nvGrpSpPr>
        <p:grpSpPr>
          <a:xfrm rot="0">
            <a:off x="7527704" y="7041490"/>
            <a:ext cx="3255905" cy="1040467"/>
            <a:chOff x="0" y="0"/>
            <a:chExt cx="857522" cy="274032"/>
          </a:xfrm>
        </p:grpSpPr>
        <p:sp>
          <p:nvSpPr>
            <p:cNvPr name="Freeform 36" id="36"/>
            <p:cNvSpPr/>
            <p:nvPr/>
          </p:nvSpPr>
          <p:spPr>
            <a:xfrm flipH="false" flipV="false">
              <a:off x="0" y="0"/>
              <a:ext cx="857522" cy="274032"/>
            </a:xfrm>
            <a:custGeom>
              <a:avLst/>
              <a:gdLst/>
              <a:ahLst/>
              <a:cxnLst/>
              <a:rect r="r" b="b" t="t" l="l"/>
              <a:pathLst>
                <a:path h="274032" w="857522">
                  <a:moveTo>
                    <a:pt x="137016" y="0"/>
                  </a:moveTo>
                  <a:lnTo>
                    <a:pt x="720506" y="0"/>
                  </a:lnTo>
                  <a:cubicBezTo>
                    <a:pt x="756845" y="0"/>
                    <a:pt x="791696" y="14436"/>
                    <a:pt x="817391" y="40131"/>
                  </a:cubicBezTo>
                  <a:cubicBezTo>
                    <a:pt x="843087" y="65827"/>
                    <a:pt x="857522" y="100677"/>
                    <a:pt x="857522" y="137016"/>
                  </a:cubicBezTo>
                  <a:lnTo>
                    <a:pt x="857522" y="137016"/>
                  </a:lnTo>
                  <a:cubicBezTo>
                    <a:pt x="857522" y="212688"/>
                    <a:pt x="796178" y="274032"/>
                    <a:pt x="720506" y="274032"/>
                  </a:cubicBezTo>
                  <a:lnTo>
                    <a:pt x="137016" y="274032"/>
                  </a:lnTo>
                  <a:cubicBezTo>
                    <a:pt x="100677" y="274032"/>
                    <a:pt x="65827" y="259597"/>
                    <a:pt x="40131" y="233901"/>
                  </a:cubicBezTo>
                  <a:cubicBezTo>
                    <a:pt x="14436" y="208206"/>
                    <a:pt x="0" y="173355"/>
                    <a:pt x="0" y="137016"/>
                  </a:cubicBezTo>
                  <a:lnTo>
                    <a:pt x="0" y="137016"/>
                  </a:lnTo>
                  <a:cubicBezTo>
                    <a:pt x="0" y="100677"/>
                    <a:pt x="14436" y="65827"/>
                    <a:pt x="40131" y="40131"/>
                  </a:cubicBezTo>
                  <a:cubicBezTo>
                    <a:pt x="65827" y="14436"/>
                    <a:pt x="100677" y="0"/>
                    <a:pt x="137016" y="0"/>
                  </a:cubicBezTo>
                  <a:close/>
                </a:path>
              </a:pathLst>
            </a:custGeom>
            <a:solidFill>
              <a:srgbClr val="FFFFFF"/>
            </a:solidFill>
            <a:ln w="47625">
              <a:solidFill>
                <a:srgbClr val="ADD829"/>
              </a:solidFill>
            </a:ln>
          </p:spPr>
        </p:sp>
        <p:sp>
          <p:nvSpPr>
            <p:cNvPr name="TextBox 37" id="37"/>
            <p:cNvSpPr txBox="true"/>
            <p:nvPr/>
          </p:nvSpPr>
          <p:spPr>
            <a:xfrm>
              <a:off x="0" y="-28575"/>
              <a:ext cx="812800" cy="841375"/>
            </a:xfrm>
            <a:prstGeom prst="rect">
              <a:avLst/>
            </a:prstGeom>
          </p:spPr>
          <p:txBody>
            <a:bodyPr anchor="ctr" rtlCol="false" tIns="50800" lIns="50800" bIns="50800" rIns="50800"/>
            <a:lstStyle/>
            <a:p>
              <a:pPr algn="ctr" marL="0" indent="0" lvl="0">
                <a:lnSpc>
                  <a:spcPts val="2659"/>
                </a:lnSpc>
                <a:spcBef>
                  <a:spcPct val="0"/>
                </a:spcBef>
              </a:pPr>
            </a:p>
          </p:txBody>
        </p:sp>
      </p:grpSp>
      <p:pic>
        <p:nvPicPr>
          <p:cNvPr name="Picture 38" id="38"/>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0143757" y="6714885"/>
            <a:ext cx="652358" cy="653209"/>
          </a:xfrm>
          <a:prstGeom prst="rect">
            <a:avLst/>
          </a:prstGeom>
        </p:spPr>
      </p:pic>
      <p:grpSp>
        <p:nvGrpSpPr>
          <p:cNvPr name="Group 39" id="39"/>
          <p:cNvGrpSpPr/>
          <p:nvPr/>
        </p:nvGrpSpPr>
        <p:grpSpPr>
          <a:xfrm rot="0">
            <a:off x="11610975" y="2735765"/>
            <a:ext cx="4160243" cy="5681448"/>
            <a:chOff x="0" y="0"/>
            <a:chExt cx="1095702" cy="1496348"/>
          </a:xfrm>
        </p:grpSpPr>
        <p:sp>
          <p:nvSpPr>
            <p:cNvPr name="Freeform 40" id="40"/>
            <p:cNvSpPr/>
            <p:nvPr/>
          </p:nvSpPr>
          <p:spPr>
            <a:xfrm flipH="false" flipV="false">
              <a:off x="0" y="0"/>
              <a:ext cx="1095702" cy="1496348"/>
            </a:xfrm>
            <a:custGeom>
              <a:avLst/>
              <a:gdLst/>
              <a:ahLst/>
              <a:cxnLst/>
              <a:rect r="r" b="b" t="t" l="l"/>
              <a:pathLst>
                <a:path h="1496348" w="1095702">
                  <a:moveTo>
                    <a:pt x="93046" y="0"/>
                  </a:moveTo>
                  <a:lnTo>
                    <a:pt x="1002655" y="0"/>
                  </a:lnTo>
                  <a:cubicBezTo>
                    <a:pt x="1027333" y="0"/>
                    <a:pt x="1051000" y="9803"/>
                    <a:pt x="1068449" y="27253"/>
                  </a:cubicBezTo>
                  <a:cubicBezTo>
                    <a:pt x="1085899" y="44702"/>
                    <a:pt x="1095702" y="68369"/>
                    <a:pt x="1095702" y="93046"/>
                  </a:cubicBezTo>
                  <a:lnTo>
                    <a:pt x="1095702" y="1403302"/>
                  </a:lnTo>
                  <a:cubicBezTo>
                    <a:pt x="1095702" y="1427979"/>
                    <a:pt x="1085899" y="1451646"/>
                    <a:pt x="1068449" y="1469096"/>
                  </a:cubicBezTo>
                  <a:cubicBezTo>
                    <a:pt x="1051000" y="1486545"/>
                    <a:pt x="1027333" y="1496348"/>
                    <a:pt x="1002655" y="1496348"/>
                  </a:cubicBezTo>
                  <a:lnTo>
                    <a:pt x="93046" y="1496348"/>
                  </a:lnTo>
                  <a:cubicBezTo>
                    <a:pt x="68369" y="1496348"/>
                    <a:pt x="44702" y="1486545"/>
                    <a:pt x="27253" y="1469096"/>
                  </a:cubicBezTo>
                  <a:cubicBezTo>
                    <a:pt x="9803" y="1451646"/>
                    <a:pt x="0" y="1427979"/>
                    <a:pt x="0" y="1403302"/>
                  </a:cubicBezTo>
                  <a:lnTo>
                    <a:pt x="0" y="93046"/>
                  </a:lnTo>
                  <a:cubicBezTo>
                    <a:pt x="0" y="68369"/>
                    <a:pt x="9803" y="44702"/>
                    <a:pt x="27253" y="27253"/>
                  </a:cubicBezTo>
                  <a:cubicBezTo>
                    <a:pt x="44702" y="9803"/>
                    <a:pt x="68369" y="0"/>
                    <a:pt x="93046" y="0"/>
                  </a:cubicBezTo>
                  <a:close/>
                </a:path>
              </a:pathLst>
            </a:custGeom>
            <a:solidFill>
              <a:srgbClr val="66A204"/>
            </a:solidFill>
            <a:ln>
              <a:noFill/>
            </a:ln>
          </p:spPr>
        </p:sp>
        <p:sp>
          <p:nvSpPr>
            <p:cNvPr name="TextBox 41" id="41"/>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42" id="42"/>
          <p:cNvGrpSpPr/>
          <p:nvPr/>
        </p:nvGrpSpPr>
        <p:grpSpPr>
          <a:xfrm rot="0">
            <a:off x="11858625" y="2969819"/>
            <a:ext cx="3700694" cy="5213341"/>
            <a:chOff x="0" y="0"/>
            <a:chExt cx="660400" cy="930336"/>
          </a:xfrm>
        </p:grpSpPr>
        <p:sp>
          <p:nvSpPr>
            <p:cNvPr name="Freeform 43" id="43"/>
            <p:cNvSpPr/>
            <p:nvPr/>
          </p:nvSpPr>
          <p:spPr>
            <a:xfrm flipH="false" flipV="false">
              <a:off x="0" y="0"/>
              <a:ext cx="660400" cy="930336"/>
            </a:xfrm>
            <a:custGeom>
              <a:avLst/>
              <a:gdLst/>
              <a:ahLst/>
              <a:cxnLst/>
              <a:rect r="r" b="b" t="t" l="l"/>
              <a:pathLst>
                <a:path h="930336" w="660400">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31113"/>
                  </a:cubicBezTo>
                  <a:lnTo>
                    <a:pt x="660400" y="857246"/>
                  </a:lnTo>
                  <a:cubicBezTo>
                    <a:pt x="660400" y="876631"/>
                    <a:pt x="652700" y="895222"/>
                    <a:pt x="638992" y="908929"/>
                  </a:cubicBezTo>
                  <a:cubicBezTo>
                    <a:pt x="625285" y="922636"/>
                    <a:pt x="606695" y="930336"/>
                    <a:pt x="587310" y="930336"/>
                  </a:cubicBezTo>
                  <a:lnTo>
                    <a:pt x="73090" y="930336"/>
                  </a:lnTo>
                  <a:cubicBezTo>
                    <a:pt x="32723" y="930336"/>
                    <a:pt x="0" y="897613"/>
                    <a:pt x="0" y="857246"/>
                  </a:cubicBezTo>
                  <a:lnTo>
                    <a:pt x="0" y="331558"/>
                  </a:lnTo>
                  <a:cubicBezTo>
                    <a:pt x="1782" y="185660"/>
                    <a:pt x="93019" y="64045"/>
                    <a:pt x="220252" y="19070"/>
                  </a:cubicBezTo>
                  <a:lnTo>
                    <a:pt x="220252" y="19070"/>
                  </a:lnTo>
                  <a:close/>
                </a:path>
              </a:pathLst>
            </a:custGeom>
            <a:solidFill>
              <a:srgbClr val="FFFFFF"/>
            </a:solidFill>
            <a:ln>
              <a:noFill/>
            </a:ln>
          </p:spPr>
        </p:sp>
        <p:sp>
          <p:nvSpPr>
            <p:cNvPr name="TextBox 44" id="44"/>
            <p:cNvSpPr txBox="true"/>
            <p:nvPr/>
          </p:nvSpPr>
          <p:spPr>
            <a:xfrm>
              <a:off x="0" y="98425"/>
              <a:ext cx="660400" cy="714375"/>
            </a:xfrm>
            <a:prstGeom prst="rect">
              <a:avLst/>
            </a:prstGeom>
          </p:spPr>
          <p:txBody>
            <a:bodyPr anchor="ctr" rtlCol="false" tIns="50800" lIns="50800" bIns="50800" rIns="50800"/>
            <a:lstStyle/>
            <a:p>
              <a:pPr algn="ctr">
                <a:lnSpc>
                  <a:spcPts val="2659"/>
                </a:lnSpc>
              </a:pPr>
            </a:p>
          </p:txBody>
        </p:sp>
      </p:grpSp>
      <p:grpSp>
        <p:nvGrpSpPr>
          <p:cNvPr name="Group 45" id="45"/>
          <p:cNvGrpSpPr/>
          <p:nvPr/>
        </p:nvGrpSpPr>
        <p:grpSpPr>
          <a:xfrm rot="0">
            <a:off x="12079994" y="3239577"/>
            <a:ext cx="3255905" cy="3255905"/>
            <a:chOff x="0" y="0"/>
            <a:chExt cx="812800" cy="812800"/>
          </a:xfrm>
        </p:grpSpPr>
        <p:sp>
          <p:nvSpPr>
            <p:cNvPr name="Freeform 46" id="46"/>
            <p:cNvSpPr/>
            <p:nvPr/>
          </p:nvSpPr>
          <p:spPr>
            <a:xfrm flipH="false" flipV="false">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FFFFF"/>
            </a:solidFill>
            <a:ln w="47625">
              <a:solidFill>
                <a:srgbClr val="ADD829"/>
              </a:solidFill>
            </a:ln>
          </p:spPr>
        </p:sp>
        <p:sp>
          <p:nvSpPr>
            <p:cNvPr name="TextBox 47" id="47"/>
            <p:cNvSpPr txBox="true"/>
            <p:nvPr/>
          </p:nvSpPr>
          <p:spPr>
            <a:xfrm>
              <a:off x="76200" y="28575"/>
              <a:ext cx="660400" cy="708025"/>
            </a:xfrm>
            <a:prstGeom prst="rect">
              <a:avLst/>
            </a:prstGeom>
          </p:spPr>
          <p:txBody>
            <a:bodyPr anchor="ctr" rtlCol="false" tIns="50800" lIns="50800" bIns="50800" rIns="50800"/>
            <a:lstStyle/>
            <a:p>
              <a:pPr algn="ctr">
                <a:lnSpc>
                  <a:spcPts val="2958"/>
                </a:lnSpc>
              </a:pPr>
            </a:p>
          </p:txBody>
        </p:sp>
      </p:grpSp>
      <p:grpSp>
        <p:nvGrpSpPr>
          <p:cNvPr name="Group 48" id="48"/>
          <p:cNvGrpSpPr>
            <a:grpSpLocks noChangeAspect="true"/>
          </p:cNvGrpSpPr>
          <p:nvPr/>
        </p:nvGrpSpPr>
        <p:grpSpPr>
          <a:xfrm rot="0">
            <a:off x="12321188" y="3480929"/>
            <a:ext cx="2773517" cy="2773200"/>
            <a:chOff x="0" y="0"/>
            <a:chExt cx="6350013" cy="6349289"/>
          </a:xfrm>
        </p:grpSpPr>
        <p:sp>
          <p:nvSpPr>
            <p:cNvPr name="Freeform 49" id="49"/>
            <p:cNvSpPr/>
            <p:nvPr/>
          </p:nvSpPr>
          <p:spPr>
            <a:xfrm flipH="false" flipV="false">
              <a:off x="-95250" y="-95136"/>
              <a:ext cx="6540525" cy="6539573"/>
            </a:xfrm>
            <a:custGeom>
              <a:avLst/>
              <a:gdLst/>
              <a:ahLst/>
              <a:cxnLst/>
              <a:rect r="r" b="b" t="t" l="l"/>
              <a:pathLst>
                <a:path h="6539573" w="6540525">
                  <a:moveTo>
                    <a:pt x="5684545" y="1101865"/>
                  </a:moveTo>
                  <a:cubicBezTo>
                    <a:pt x="5560364" y="886829"/>
                    <a:pt x="5335181" y="766521"/>
                    <a:pt x="5103533" y="766356"/>
                  </a:cubicBezTo>
                  <a:lnTo>
                    <a:pt x="5103571" y="766318"/>
                  </a:lnTo>
                  <a:cubicBezTo>
                    <a:pt x="4871923" y="766115"/>
                    <a:pt x="4646701" y="645821"/>
                    <a:pt x="4522559" y="430810"/>
                  </a:cubicBezTo>
                  <a:cubicBezTo>
                    <a:pt x="4337317" y="109919"/>
                    <a:pt x="3927030" y="0"/>
                    <a:pt x="3606140" y="185281"/>
                  </a:cubicBezTo>
                  <a:lnTo>
                    <a:pt x="3606089" y="185319"/>
                  </a:lnTo>
                  <a:lnTo>
                    <a:pt x="3606089" y="185115"/>
                  </a:lnTo>
                  <a:cubicBezTo>
                    <a:pt x="3406788" y="299936"/>
                    <a:pt x="3153854" y="309029"/>
                    <a:pt x="2939771" y="187630"/>
                  </a:cubicBezTo>
                  <a:cubicBezTo>
                    <a:pt x="2836743" y="126902"/>
                    <a:pt x="2719296" y="94958"/>
                    <a:pt x="2599703" y="95136"/>
                  </a:cubicBezTo>
                  <a:cubicBezTo>
                    <a:pt x="2351405" y="95136"/>
                    <a:pt x="2134641" y="230048"/>
                    <a:pt x="2018614" y="430568"/>
                  </a:cubicBezTo>
                  <a:lnTo>
                    <a:pt x="2018614" y="430530"/>
                  </a:lnTo>
                  <a:cubicBezTo>
                    <a:pt x="1902625" y="631012"/>
                    <a:pt x="1685811" y="765925"/>
                    <a:pt x="1437551" y="765925"/>
                  </a:cubicBezTo>
                  <a:cubicBezTo>
                    <a:pt x="1067029" y="765925"/>
                    <a:pt x="766686" y="1066267"/>
                    <a:pt x="766686" y="1436789"/>
                  </a:cubicBezTo>
                  <a:lnTo>
                    <a:pt x="766686" y="1436866"/>
                  </a:lnTo>
                  <a:lnTo>
                    <a:pt x="766483" y="1436789"/>
                  </a:lnTo>
                  <a:cubicBezTo>
                    <a:pt x="766280" y="1666672"/>
                    <a:pt x="647802" y="1890154"/>
                    <a:pt x="435902" y="2014906"/>
                  </a:cubicBezTo>
                  <a:cubicBezTo>
                    <a:pt x="331646" y="2073744"/>
                    <a:pt x="245134" y="2159541"/>
                    <a:pt x="185433" y="2263305"/>
                  </a:cubicBezTo>
                  <a:cubicBezTo>
                    <a:pt x="61277" y="2478367"/>
                    <a:pt x="69723" y="2733523"/>
                    <a:pt x="185395" y="2934246"/>
                  </a:cubicBezTo>
                  <a:lnTo>
                    <a:pt x="185357" y="2934246"/>
                  </a:lnTo>
                  <a:cubicBezTo>
                    <a:pt x="300939" y="3134932"/>
                    <a:pt x="309385" y="3390113"/>
                    <a:pt x="185230" y="3605149"/>
                  </a:cubicBezTo>
                  <a:cubicBezTo>
                    <a:pt x="0" y="3926002"/>
                    <a:pt x="109906" y="4336288"/>
                    <a:pt x="430797" y="4521569"/>
                  </a:cubicBezTo>
                  <a:lnTo>
                    <a:pt x="430835" y="4521607"/>
                  </a:lnTo>
                  <a:lnTo>
                    <a:pt x="430708" y="4521695"/>
                  </a:lnTo>
                  <a:cubicBezTo>
                    <a:pt x="631228" y="4637634"/>
                    <a:pt x="766077" y="4854448"/>
                    <a:pt x="766077" y="5102746"/>
                  </a:cubicBezTo>
                  <a:cubicBezTo>
                    <a:pt x="766077" y="5473268"/>
                    <a:pt x="1066419" y="5773611"/>
                    <a:pt x="1436929" y="5773611"/>
                  </a:cubicBezTo>
                  <a:cubicBezTo>
                    <a:pt x="1685239" y="5773611"/>
                    <a:pt x="1901965" y="5908497"/>
                    <a:pt x="2018030" y="6109018"/>
                  </a:cubicBezTo>
                  <a:cubicBezTo>
                    <a:pt x="2134019" y="6309449"/>
                    <a:pt x="2350821" y="6444425"/>
                    <a:pt x="2599093" y="6444425"/>
                  </a:cubicBezTo>
                  <a:cubicBezTo>
                    <a:pt x="2718685" y="6444579"/>
                    <a:pt x="2836127" y="6412633"/>
                    <a:pt x="2939161" y="6351918"/>
                  </a:cubicBezTo>
                  <a:cubicBezTo>
                    <a:pt x="3153194" y="6230544"/>
                    <a:pt x="3406191" y="6239637"/>
                    <a:pt x="3605479" y="6354496"/>
                  </a:cubicBezTo>
                  <a:lnTo>
                    <a:pt x="3605479" y="6354255"/>
                  </a:lnTo>
                  <a:lnTo>
                    <a:pt x="3605517" y="6354331"/>
                  </a:lnTo>
                  <a:cubicBezTo>
                    <a:pt x="3926408" y="6539573"/>
                    <a:pt x="4336694" y="6429617"/>
                    <a:pt x="4521987" y="6108764"/>
                  </a:cubicBezTo>
                  <a:cubicBezTo>
                    <a:pt x="4646130" y="5893766"/>
                    <a:pt x="4871314" y="5773446"/>
                    <a:pt x="5102961" y="5773281"/>
                  </a:cubicBezTo>
                  <a:lnTo>
                    <a:pt x="5102911" y="5773192"/>
                  </a:lnTo>
                  <a:cubicBezTo>
                    <a:pt x="5334558" y="5773027"/>
                    <a:pt x="5559780" y="5652707"/>
                    <a:pt x="5683885" y="5437709"/>
                  </a:cubicBezTo>
                  <a:cubicBezTo>
                    <a:pt x="5745010" y="5331855"/>
                    <a:pt x="5774017" y="5216234"/>
                    <a:pt x="5773890" y="5102213"/>
                  </a:cubicBezTo>
                  <a:lnTo>
                    <a:pt x="5773979" y="5102290"/>
                  </a:lnTo>
                  <a:cubicBezTo>
                    <a:pt x="5774182" y="4878846"/>
                    <a:pt x="5886145" y="4661358"/>
                    <a:pt x="6087059" y="4534828"/>
                  </a:cubicBezTo>
                  <a:cubicBezTo>
                    <a:pt x="6195364" y="4477881"/>
                    <a:pt x="6289357" y="4390620"/>
                    <a:pt x="6355029" y="4276866"/>
                  </a:cubicBezTo>
                  <a:cubicBezTo>
                    <a:pt x="6479222" y="4061753"/>
                    <a:pt x="6470777" y="3806572"/>
                    <a:pt x="6355118" y="3605886"/>
                  </a:cubicBezTo>
                  <a:lnTo>
                    <a:pt x="6355156" y="3605886"/>
                  </a:lnTo>
                  <a:cubicBezTo>
                    <a:pt x="6239535" y="3405201"/>
                    <a:pt x="6231077" y="3150020"/>
                    <a:pt x="6355245" y="2934971"/>
                  </a:cubicBezTo>
                  <a:cubicBezTo>
                    <a:pt x="6540525" y="2614080"/>
                    <a:pt x="6430568" y="2203832"/>
                    <a:pt x="6109677" y="2018552"/>
                  </a:cubicBezTo>
                  <a:lnTo>
                    <a:pt x="6109627" y="2018501"/>
                  </a:lnTo>
                  <a:lnTo>
                    <a:pt x="6109754" y="2018463"/>
                  </a:lnTo>
                  <a:cubicBezTo>
                    <a:pt x="5910847" y="1903375"/>
                    <a:pt x="5776557" y="1689088"/>
                    <a:pt x="5774436" y="1443267"/>
                  </a:cubicBezTo>
                  <a:cubicBezTo>
                    <a:pt x="5775604" y="1327265"/>
                    <a:pt x="5746686" y="1209536"/>
                    <a:pt x="5684545" y="1101865"/>
                  </a:cubicBezTo>
                </a:path>
              </a:pathLst>
            </a:custGeom>
            <a:blipFill>
              <a:blip r:embed="rId7"/>
              <a:stretch>
                <a:fillRect l="-24991" r="-24991" t="0" b="0"/>
              </a:stretch>
            </a:blipFill>
          </p:spPr>
        </p:sp>
      </p:grpSp>
      <p:grpSp>
        <p:nvGrpSpPr>
          <p:cNvPr name="Group 50" id="50"/>
          <p:cNvGrpSpPr/>
          <p:nvPr/>
        </p:nvGrpSpPr>
        <p:grpSpPr>
          <a:xfrm rot="0">
            <a:off x="12079994" y="7001728"/>
            <a:ext cx="3255905" cy="775859"/>
            <a:chOff x="0" y="0"/>
            <a:chExt cx="857522" cy="204342"/>
          </a:xfrm>
        </p:grpSpPr>
        <p:sp>
          <p:nvSpPr>
            <p:cNvPr name="Freeform 51" id="51"/>
            <p:cNvSpPr/>
            <p:nvPr/>
          </p:nvSpPr>
          <p:spPr>
            <a:xfrm flipH="false" flipV="false">
              <a:off x="0" y="0"/>
              <a:ext cx="857522" cy="204342"/>
            </a:xfrm>
            <a:custGeom>
              <a:avLst/>
              <a:gdLst/>
              <a:ahLst/>
              <a:cxnLst/>
              <a:rect r="r" b="b" t="t" l="l"/>
              <a:pathLst>
                <a:path h="204342" w="857522">
                  <a:moveTo>
                    <a:pt x="102171" y="0"/>
                  </a:moveTo>
                  <a:lnTo>
                    <a:pt x="755352" y="0"/>
                  </a:lnTo>
                  <a:cubicBezTo>
                    <a:pt x="782449" y="0"/>
                    <a:pt x="808437" y="10764"/>
                    <a:pt x="827597" y="29925"/>
                  </a:cubicBezTo>
                  <a:cubicBezTo>
                    <a:pt x="846758" y="49086"/>
                    <a:pt x="857522" y="75073"/>
                    <a:pt x="857522" y="102171"/>
                  </a:cubicBezTo>
                  <a:lnTo>
                    <a:pt x="857522" y="102171"/>
                  </a:lnTo>
                  <a:cubicBezTo>
                    <a:pt x="857522" y="158598"/>
                    <a:pt x="811779" y="204342"/>
                    <a:pt x="755352" y="204342"/>
                  </a:cubicBezTo>
                  <a:lnTo>
                    <a:pt x="102171" y="204342"/>
                  </a:lnTo>
                  <a:cubicBezTo>
                    <a:pt x="45743" y="204342"/>
                    <a:pt x="0" y="158598"/>
                    <a:pt x="0" y="102171"/>
                  </a:cubicBezTo>
                  <a:lnTo>
                    <a:pt x="0" y="102171"/>
                  </a:lnTo>
                  <a:cubicBezTo>
                    <a:pt x="0" y="45743"/>
                    <a:pt x="45743" y="0"/>
                    <a:pt x="102171" y="0"/>
                  </a:cubicBezTo>
                  <a:close/>
                </a:path>
              </a:pathLst>
            </a:custGeom>
            <a:solidFill>
              <a:srgbClr val="FFFFFF"/>
            </a:solidFill>
            <a:ln w="47625">
              <a:solidFill>
                <a:srgbClr val="ADD829"/>
              </a:solidFill>
            </a:ln>
          </p:spPr>
        </p:sp>
        <p:sp>
          <p:nvSpPr>
            <p:cNvPr name="TextBox 52" id="52"/>
            <p:cNvSpPr txBox="true"/>
            <p:nvPr/>
          </p:nvSpPr>
          <p:spPr>
            <a:xfrm>
              <a:off x="0" y="-28575"/>
              <a:ext cx="812800" cy="841375"/>
            </a:xfrm>
            <a:prstGeom prst="rect">
              <a:avLst/>
            </a:prstGeom>
          </p:spPr>
          <p:txBody>
            <a:bodyPr anchor="ctr" rtlCol="false" tIns="50800" lIns="50800" bIns="50800" rIns="50800"/>
            <a:lstStyle/>
            <a:p>
              <a:pPr algn="ctr" marL="0" indent="0" lvl="0">
                <a:lnSpc>
                  <a:spcPts val="2659"/>
                </a:lnSpc>
                <a:spcBef>
                  <a:spcPct val="0"/>
                </a:spcBef>
              </a:pPr>
            </a:p>
          </p:txBody>
        </p:sp>
      </p:grpSp>
      <p:pic>
        <p:nvPicPr>
          <p:cNvPr name="Picture 53" id="5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4768525" y="6714885"/>
            <a:ext cx="652358" cy="653209"/>
          </a:xfrm>
          <a:prstGeom prst="rect">
            <a:avLst/>
          </a:prstGeom>
        </p:spPr>
      </p:pic>
      <p:grpSp>
        <p:nvGrpSpPr>
          <p:cNvPr name="Group 54" id="54"/>
          <p:cNvGrpSpPr/>
          <p:nvPr/>
        </p:nvGrpSpPr>
        <p:grpSpPr>
          <a:xfrm rot="0">
            <a:off x="4772701" y="949278"/>
            <a:ext cx="8742597" cy="1322539"/>
            <a:chOff x="0" y="0"/>
            <a:chExt cx="2686494" cy="406400"/>
          </a:xfrm>
        </p:grpSpPr>
        <p:sp>
          <p:nvSpPr>
            <p:cNvPr name="Freeform 55" id="55"/>
            <p:cNvSpPr/>
            <p:nvPr/>
          </p:nvSpPr>
          <p:spPr>
            <a:xfrm flipH="false" flipV="false">
              <a:off x="0" y="0"/>
              <a:ext cx="2686494" cy="406400"/>
            </a:xfrm>
            <a:custGeom>
              <a:avLst/>
              <a:gdLst/>
              <a:ahLst/>
              <a:cxnLst/>
              <a:rect r="r" b="b" t="t" l="l"/>
              <a:pathLst>
                <a:path h="406400" w="2686494">
                  <a:moveTo>
                    <a:pt x="88554" y="0"/>
                  </a:moveTo>
                  <a:lnTo>
                    <a:pt x="2597940" y="0"/>
                  </a:lnTo>
                  <a:cubicBezTo>
                    <a:pt x="2646847" y="0"/>
                    <a:pt x="2686494" y="39647"/>
                    <a:pt x="2686494" y="88554"/>
                  </a:cubicBezTo>
                  <a:lnTo>
                    <a:pt x="2686494" y="317846"/>
                  </a:lnTo>
                  <a:cubicBezTo>
                    <a:pt x="2686494" y="366753"/>
                    <a:pt x="2646847" y="406400"/>
                    <a:pt x="2597940" y="406400"/>
                  </a:cubicBezTo>
                  <a:lnTo>
                    <a:pt x="88554" y="406400"/>
                  </a:lnTo>
                  <a:cubicBezTo>
                    <a:pt x="39647" y="406400"/>
                    <a:pt x="0" y="366753"/>
                    <a:pt x="0" y="317846"/>
                  </a:cubicBezTo>
                  <a:lnTo>
                    <a:pt x="0" y="88554"/>
                  </a:lnTo>
                  <a:cubicBezTo>
                    <a:pt x="0" y="39647"/>
                    <a:pt x="39647" y="0"/>
                    <a:pt x="88554" y="0"/>
                  </a:cubicBezTo>
                  <a:close/>
                </a:path>
              </a:pathLst>
            </a:custGeom>
            <a:solidFill>
              <a:srgbClr val="FFFFFF"/>
            </a:solidFill>
            <a:ln w="57150">
              <a:solidFill>
                <a:srgbClr val="6FAF07"/>
              </a:solidFill>
            </a:ln>
          </p:spPr>
        </p:sp>
        <p:sp>
          <p:nvSpPr>
            <p:cNvPr name="TextBox 56" id="56"/>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sp>
        <p:nvSpPr>
          <p:cNvPr name="TextBox 57" id="57"/>
          <p:cNvSpPr txBox="true"/>
          <p:nvPr/>
        </p:nvSpPr>
        <p:spPr>
          <a:xfrm rot="0">
            <a:off x="4888348" y="1209710"/>
            <a:ext cx="8511304" cy="839775"/>
          </a:xfrm>
          <a:prstGeom prst="rect">
            <a:avLst/>
          </a:prstGeom>
        </p:spPr>
        <p:txBody>
          <a:bodyPr anchor="t" rtlCol="false" tIns="0" lIns="0" bIns="0" rIns="0">
            <a:spAutoFit/>
          </a:bodyPr>
          <a:lstStyle/>
          <a:p>
            <a:pPr algn="ctr" marL="0" indent="0" lvl="0">
              <a:lnSpc>
                <a:spcPts val="6473"/>
              </a:lnSpc>
            </a:pPr>
            <a:r>
              <a:rPr lang="en-US" sz="5780">
                <a:solidFill>
                  <a:srgbClr val="6FAF07"/>
                </a:solidFill>
                <a:latin typeface="Genty Sans"/>
              </a:rPr>
              <a:t>MEET THE TEAM</a:t>
            </a:r>
          </a:p>
        </p:txBody>
      </p:sp>
      <p:sp>
        <p:nvSpPr>
          <p:cNvPr name="TextBox 58" id="58"/>
          <p:cNvSpPr txBox="true"/>
          <p:nvPr/>
        </p:nvSpPr>
        <p:spPr>
          <a:xfrm rot="0">
            <a:off x="3211701" y="7136894"/>
            <a:ext cx="2804725" cy="447675"/>
          </a:xfrm>
          <a:prstGeom prst="rect">
            <a:avLst/>
          </a:prstGeom>
        </p:spPr>
        <p:txBody>
          <a:bodyPr anchor="t" rtlCol="false" tIns="0" lIns="0" bIns="0" rIns="0">
            <a:spAutoFit/>
          </a:bodyPr>
          <a:lstStyle/>
          <a:p>
            <a:pPr algn="ctr" marL="0" indent="0" lvl="0">
              <a:lnSpc>
                <a:spcPts val="3749"/>
              </a:lnSpc>
              <a:spcBef>
                <a:spcPct val="0"/>
              </a:spcBef>
            </a:pPr>
            <a:r>
              <a:rPr lang="en-US" sz="2499">
                <a:solidFill>
                  <a:srgbClr val="66A204"/>
                </a:solidFill>
                <a:latin typeface="Genty Sans"/>
              </a:rPr>
              <a:t>SARAH LOMAS</a:t>
            </a:r>
          </a:p>
        </p:txBody>
      </p:sp>
      <p:sp>
        <p:nvSpPr>
          <p:cNvPr name="TextBox 59" id="59"/>
          <p:cNvSpPr txBox="true"/>
          <p:nvPr/>
        </p:nvSpPr>
        <p:spPr>
          <a:xfrm rot="0">
            <a:off x="7699865" y="7127794"/>
            <a:ext cx="3252710" cy="914400"/>
          </a:xfrm>
          <a:prstGeom prst="rect">
            <a:avLst/>
          </a:prstGeom>
        </p:spPr>
        <p:txBody>
          <a:bodyPr anchor="t" rtlCol="false" tIns="0" lIns="0" bIns="0" rIns="0">
            <a:spAutoFit/>
          </a:bodyPr>
          <a:lstStyle/>
          <a:p>
            <a:pPr algn="ctr" marL="0" indent="0" lvl="0">
              <a:lnSpc>
                <a:spcPts val="3749"/>
              </a:lnSpc>
              <a:spcBef>
                <a:spcPct val="0"/>
              </a:spcBef>
            </a:pPr>
            <a:r>
              <a:rPr lang="en-US" sz="2499">
                <a:solidFill>
                  <a:srgbClr val="66A204"/>
                </a:solidFill>
                <a:latin typeface="Genty Sans"/>
              </a:rPr>
              <a:t>AMANDA WILLOUGHBY</a:t>
            </a:r>
          </a:p>
        </p:txBody>
      </p:sp>
      <p:sp>
        <p:nvSpPr>
          <p:cNvPr name="TextBox 60" id="60"/>
          <p:cNvSpPr txBox="true"/>
          <p:nvPr/>
        </p:nvSpPr>
        <p:spPr>
          <a:xfrm rot="0">
            <a:off x="12305584" y="7127794"/>
            <a:ext cx="2804725" cy="447675"/>
          </a:xfrm>
          <a:prstGeom prst="rect">
            <a:avLst/>
          </a:prstGeom>
        </p:spPr>
        <p:txBody>
          <a:bodyPr anchor="t" rtlCol="false" tIns="0" lIns="0" bIns="0" rIns="0">
            <a:spAutoFit/>
          </a:bodyPr>
          <a:lstStyle/>
          <a:p>
            <a:pPr algn="ctr" marL="0" indent="0" lvl="0">
              <a:lnSpc>
                <a:spcPts val="3749"/>
              </a:lnSpc>
              <a:spcBef>
                <a:spcPct val="0"/>
              </a:spcBef>
            </a:pPr>
            <a:r>
              <a:rPr lang="en-US" sz="2499">
                <a:solidFill>
                  <a:srgbClr val="66A204"/>
                </a:solidFill>
                <a:latin typeface="Genty Sans"/>
              </a:rPr>
              <a:t>SANDRA CAIRNS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15572" r="0" b="0"/>
          <a:stretch>
            <a:fillRect/>
          </a:stretch>
        </p:blipFill>
        <p:spPr>
          <a:xfrm flipH="false" flipV="false">
            <a:off x="0" y="0"/>
            <a:ext cx="18288000" cy="10287000"/>
          </a:xfrm>
          <a:prstGeom prst="rect">
            <a:avLst/>
          </a:prstGeom>
        </p:spPr>
      </p:pic>
      <p:grpSp>
        <p:nvGrpSpPr>
          <p:cNvPr name="Group 3" id="3"/>
          <p:cNvGrpSpPr/>
          <p:nvPr/>
        </p:nvGrpSpPr>
        <p:grpSpPr>
          <a:xfrm rot="0">
            <a:off x="3485642" y="478853"/>
            <a:ext cx="13796971" cy="9329295"/>
            <a:chOff x="0" y="0"/>
            <a:chExt cx="3416913" cy="2310463"/>
          </a:xfrm>
        </p:grpSpPr>
        <p:sp>
          <p:nvSpPr>
            <p:cNvPr name="Freeform 4" id="4"/>
            <p:cNvSpPr/>
            <p:nvPr/>
          </p:nvSpPr>
          <p:spPr>
            <a:xfrm flipH="false" flipV="false">
              <a:off x="0" y="0"/>
              <a:ext cx="3416913" cy="2310463"/>
            </a:xfrm>
            <a:custGeom>
              <a:avLst/>
              <a:gdLst/>
              <a:ahLst/>
              <a:cxnLst/>
              <a:rect r="r" b="b" t="t" l="l"/>
              <a:pathLst>
                <a:path h="2310463" w="3416913">
                  <a:moveTo>
                    <a:pt x="28057" y="0"/>
                  </a:moveTo>
                  <a:lnTo>
                    <a:pt x="3388857" y="0"/>
                  </a:lnTo>
                  <a:cubicBezTo>
                    <a:pt x="3396298" y="0"/>
                    <a:pt x="3403434" y="2956"/>
                    <a:pt x="3408695" y="8218"/>
                  </a:cubicBezTo>
                  <a:cubicBezTo>
                    <a:pt x="3413957" y="13479"/>
                    <a:pt x="3416913" y="20616"/>
                    <a:pt x="3416913" y="28057"/>
                  </a:cubicBezTo>
                  <a:lnTo>
                    <a:pt x="3416913" y="2282406"/>
                  </a:lnTo>
                  <a:cubicBezTo>
                    <a:pt x="3416913" y="2289847"/>
                    <a:pt x="3413957" y="2296984"/>
                    <a:pt x="3408695" y="2302245"/>
                  </a:cubicBezTo>
                  <a:cubicBezTo>
                    <a:pt x="3403434" y="2307507"/>
                    <a:pt x="3396298" y="2310463"/>
                    <a:pt x="3388857" y="2310463"/>
                  </a:cubicBezTo>
                  <a:lnTo>
                    <a:pt x="28057" y="2310463"/>
                  </a:lnTo>
                  <a:cubicBezTo>
                    <a:pt x="20616" y="2310463"/>
                    <a:pt x="13479" y="2307507"/>
                    <a:pt x="8218" y="2302245"/>
                  </a:cubicBezTo>
                  <a:cubicBezTo>
                    <a:pt x="2956" y="2296984"/>
                    <a:pt x="0" y="2289847"/>
                    <a:pt x="0" y="2282406"/>
                  </a:cubicBezTo>
                  <a:lnTo>
                    <a:pt x="0" y="28057"/>
                  </a:lnTo>
                  <a:cubicBezTo>
                    <a:pt x="0" y="20616"/>
                    <a:pt x="2956" y="13479"/>
                    <a:pt x="8218" y="8218"/>
                  </a:cubicBezTo>
                  <a:cubicBezTo>
                    <a:pt x="13479" y="2956"/>
                    <a:pt x="20616" y="0"/>
                    <a:pt x="28057" y="0"/>
                  </a:cubicBezTo>
                  <a:close/>
                </a:path>
              </a:pathLst>
            </a:custGeom>
            <a:solidFill>
              <a:srgbClr val="FFFFFF"/>
            </a:solidFill>
            <a:ln w="123825">
              <a:solidFill>
                <a:srgbClr val="6FAF07"/>
              </a:solidFill>
            </a:ln>
          </p:spPr>
        </p:sp>
        <p:sp>
          <p:nvSpPr>
            <p:cNvPr name="TextBox 5" id="5"/>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4247590" y="1154010"/>
            <a:ext cx="12308032" cy="7978980"/>
            <a:chOff x="0" y="0"/>
            <a:chExt cx="3241622" cy="2101460"/>
          </a:xfrm>
        </p:grpSpPr>
        <p:sp>
          <p:nvSpPr>
            <p:cNvPr name="Freeform 7" id="7"/>
            <p:cNvSpPr/>
            <p:nvPr/>
          </p:nvSpPr>
          <p:spPr>
            <a:xfrm flipH="false" flipV="false">
              <a:off x="0" y="0"/>
              <a:ext cx="3241622" cy="2101460"/>
            </a:xfrm>
            <a:custGeom>
              <a:avLst/>
              <a:gdLst/>
              <a:ahLst/>
              <a:cxnLst/>
              <a:rect r="r" b="b" t="t" l="l"/>
              <a:pathLst>
                <a:path h="2101460" w="3241622">
                  <a:moveTo>
                    <a:pt x="31451" y="0"/>
                  </a:moveTo>
                  <a:lnTo>
                    <a:pt x="3210171" y="0"/>
                  </a:lnTo>
                  <a:cubicBezTo>
                    <a:pt x="3227541" y="0"/>
                    <a:pt x="3241622" y="14081"/>
                    <a:pt x="3241622" y="31451"/>
                  </a:cubicBezTo>
                  <a:lnTo>
                    <a:pt x="3241622" y="2070009"/>
                  </a:lnTo>
                  <a:cubicBezTo>
                    <a:pt x="3241622" y="2078350"/>
                    <a:pt x="3238308" y="2086350"/>
                    <a:pt x="3232410" y="2092248"/>
                  </a:cubicBezTo>
                  <a:cubicBezTo>
                    <a:pt x="3226512" y="2098146"/>
                    <a:pt x="3218512" y="2101460"/>
                    <a:pt x="3210171" y="2101460"/>
                  </a:cubicBezTo>
                  <a:lnTo>
                    <a:pt x="31451" y="2101460"/>
                  </a:lnTo>
                  <a:cubicBezTo>
                    <a:pt x="23109" y="2101460"/>
                    <a:pt x="15110" y="2098146"/>
                    <a:pt x="9212" y="2092248"/>
                  </a:cubicBezTo>
                  <a:cubicBezTo>
                    <a:pt x="3314" y="2086350"/>
                    <a:pt x="0" y="2078350"/>
                    <a:pt x="0" y="2070009"/>
                  </a:cubicBezTo>
                  <a:lnTo>
                    <a:pt x="0" y="31451"/>
                  </a:lnTo>
                  <a:cubicBezTo>
                    <a:pt x="0" y="23109"/>
                    <a:pt x="3314" y="15110"/>
                    <a:pt x="9212" y="9212"/>
                  </a:cubicBezTo>
                  <a:cubicBezTo>
                    <a:pt x="15110" y="3314"/>
                    <a:pt x="23109" y="0"/>
                    <a:pt x="31451" y="0"/>
                  </a:cubicBezTo>
                  <a:close/>
                </a:path>
              </a:pathLst>
            </a:custGeom>
            <a:solidFill>
              <a:srgbClr val="FFFFFF"/>
            </a:solidFill>
            <a:ln w="57150">
              <a:solidFill>
                <a:srgbClr val="6FAF07"/>
              </a:solidFill>
            </a:ln>
          </p:spPr>
        </p:sp>
        <p:sp>
          <p:nvSpPr>
            <p:cNvPr name="TextBox 8" id="8"/>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pic>
        <p:nvPicPr>
          <p:cNvPr name="Picture 9" id="9"/>
          <p:cNvPicPr>
            <a:picLocks noChangeAspect="true"/>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0" t="0" r="0" b="0"/>
          <a:stretch>
            <a:fillRect/>
          </a:stretch>
        </p:blipFill>
        <p:spPr>
          <a:xfrm flipH="false" flipV="false" rot="0">
            <a:off x="-1971419" y="247086"/>
            <a:ext cx="9290946" cy="9792828"/>
          </a:xfrm>
          <a:prstGeom prst="rect">
            <a:avLst/>
          </a:prstGeom>
        </p:spPr>
      </p:pic>
      <p:pic>
        <p:nvPicPr>
          <p:cNvPr name="Picture 10" id="10"/>
          <p:cNvPicPr>
            <a:picLocks noChangeAspect="true"/>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0" t="0" r="0" b="0"/>
          <a:stretch>
            <a:fillRect/>
          </a:stretch>
        </p:blipFill>
        <p:spPr>
          <a:xfrm flipH="false" flipV="false" rot="0">
            <a:off x="3485642" y="9258300"/>
            <a:ext cx="1824745" cy="1028700"/>
          </a:xfrm>
          <a:prstGeom prst="rect">
            <a:avLst/>
          </a:prstGeom>
        </p:spPr>
      </p:pic>
      <p:pic>
        <p:nvPicPr>
          <p:cNvPr name="Picture 11" id="11"/>
          <p:cNvPicPr>
            <a:picLocks noChangeAspect="true"/>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l="0" t="0" r="0" b="0"/>
          <a:stretch>
            <a:fillRect/>
          </a:stretch>
        </p:blipFill>
        <p:spPr>
          <a:xfrm flipH="false" flipV="false" rot="0">
            <a:off x="-2478731" y="7109587"/>
            <a:ext cx="4158793" cy="3508509"/>
          </a:xfrm>
          <a:prstGeom prst="rect">
            <a:avLst/>
          </a:prstGeom>
        </p:spPr>
      </p:pic>
      <p:pic>
        <p:nvPicPr>
          <p:cNvPr name="Picture 12" id="12"/>
          <p:cNvPicPr>
            <a:picLocks noChangeAspect="true"/>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l="0" t="0" r="0" b="0"/>
          <a:stretch>
            <a:fillRect/>
          </a:stretch>
        </p:blipFill>
        <p:spPr>
          <a:xfrm flipH="false" flipV="false" rot="0">
            <a:off x="2199799" y="8793867"/>
            <a:ext cx="1769877" cy="1493133"/>
          </a:xfrm>
          <a:prstGeom prst="rect">
            <a:avLst/>
          </a:prstGeom>
        </p:spPr>
      </p:pic>
      <p:pic>
        <p:nvPicPr>
          <p:cNvPr name="Picture 13" id="13"/>
          <p:cNvPicPr>
            <a:picLocks noChangeAspect="true"/>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l="0" t="0" r="0" b="0"/>
          <a:stretch>
            <a:fillRect/>
          </a:stretch>
        </p:blipFill>
        <p:spPr>
          <a:xfrm flipH="false" flipV="false" rot="0">
            <a:off x="228668" y="8053558"/>
            <a:ext cx="2856070" cy="2409484"/>
          </a:xfrm>
          <a:prstGeom prst="rect">
            <a:avLst/>
          </a:prstGeom>
        </p:spPr>
      </p:pic>
      <p:pic>
        <p:nvPicPr>
          <p:cNvPr name="Picture 14" id="14"/>
          <p:cNvPicPr>
            <a:picLocks noChangeAspect="true"/>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l="0" t="0" r="0" b="0"/>
          <a:stretch>
            <a:fillRect/>
          </a:stretch>
        </p:blipFill>
        <p:spPr>
          <a:xfrm flipH="false" flipV="false" rot="-1545913">
            <a:off x="4760176" y="7537199"/>
            <a:ext cx="1926601" cy="1667386"/>
          </a:xfrm>
          <a:prstGeom prst="rect">
            <a:avLst/>
          </a:prstGeom>
        </p:spPr>
      </p:pic>
      <p:pic>
        <p:nvPicPr>
          <p:cNvPr name="Picture 15" id="15"/>
          <p:cNvPicPr>
            <a:picLocks noChangeAspect="true"/>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l="0" t="0" r="0" b="0"/>
          <a:stretch>
            <a:fillRect/>
          </a:stretch>
        </p:blipFill>
        <p:spPr>
          <a:xfrm flipH="false" flipV="false" rot="-1545913">
            <a:off x="6048097" y="5950121"/>
            <a:ext cx="936540" cy="810532"/>
          </a:xfrm>
          <a:prstGeom prst="rect">
            <a:avLst/>
          </a:prstGeom>
        </p:spPr>
      </p:pic>
      <p:sp>
        <p:nvSpPr>
          <p:cNvPr name="TextBox 16" id="16"/>
          <p:cNvSpPr txBox="true"/>
          <p:nvPr/>
        </p:nvSpPr>
        <p:spPr>
          <a:xfrm rot="0">
            <a:off x="6674367" y="1836049"/>
            <a:ext cx="9284557" cy="983527"/>
          </a:xfrm>
          <a:prstGeom prst="rect">
            <a:avLst/>
          </a:prstGeom>
        </p:spPr>
        <p:txBody>
          <a:bodyPr anchor="t" rtlCol="false" tIns="0" lIns="0" bIns="0" rIns="0">
            <a:spAutoFit/>
          </a:bodyPr>
          <a:lstStyle/>
          <a:p>
            <a:pPr algn="r" marL="0" indent="0" lvl="0">
              <a:lnSpc>
                <a:spcPts val="7620"/>
              </a:lnSpc>
            </a:pPr>
            <a:r>
              <a:rPr lang="en-US" sz="6803">
                <a:solidFill>
                  <a:srgbClr val="6FAF07"/>
                </a:solidFill>
                <a:latin typeface="Genty Sans"/>
              </a:rPr>
              <a:t>WHAT DO WE DO?</a:t>
            </a:r>
          </a:p>
        </p:txBody>
      </p:sp>
      <p:sp>
        <p:nvSpPr>
          <p:cNvPr name="TextBox 17" id="17"/>
          <p:cNvSpPr txBox="true"/>
          <p:nvPr/>
        </p:nvSpPr>
        <p:spPr>
          <a:xfrm rot="0">
            <a:off x="7724486" y="3438020"/>
            <a:ext cx="8234439" cy="5726431"/>
          </a:xfrm>
          <a:prstGeom prst="rect">
            <a:avLst/>
          </a:prstGeom>
        </p:spPr>
        <p:txBody>
          <a:bodyPr anchor="t" rtlCol="false" tIns="0" lIns="0" bIns="0" rIns="0">
            <a:spAutoFit/>
          </a:bodyPr>
          <a:lstStyle/>
          <a:p>
            <a:pPr algn="r">
              <a:lnSpc>
                <a:spcPts val="5099"/>
              </a:lnSpc>
            </a:pPr>
            <a:r>
              <a:rPr lang="en-US" sz="3399">
                <a:solidFill>
                  <a:srgbClr val="6FAF07"/>
                </a:solidFill>
                <a:latin typeface="Sniglet"/>
              </a:rPr>
              <a:t>The aim of the Learning Support Hub is to bring together all of the agencies across the city that have the expertise and skills to support children with a wide range of needs: from hearing loss and visual impairment, autism, cognition and learning, home tuition, physical needs, health and social care.</a:t>
            </a:r>
          </a:p>
          <a:p>
            <a:pPr algn="r" marL="0" indent="0" lvl="0">
              <a:lnSpc>
                <a:spcPts val="5249"/>
              </a:lnSpc>
              <a:spcBef>
                <a:spcPct val="0"/>
              </a:spcBef>
            </a:pPr>
            <a:r>
              <a:rPr lang="en-US" sz="3499">
                <a:solidFill>
                  <a:srgbClr val="6FAF07"/>
                </a:solidFill>
                <a:latin typeface="Sniglet"/>
              </a:rPr>
              <a:t>.</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15572" r="0" b="0"/>
          <a:stretch>
            <a:fillRect/>
          </a:stretch>
        </p:blipFill>
        <p:spPr>
          <a:xfrm flipH="false" flipV="false">
            <a:off x="0" y="0"/>
            <a:ext cx="18288000" cy="10287000"/>
          </a:xfrm>
          <a:prstGeom prst="rect">
            <a:avLst/>
          </a:prstGeom>
        </p:spPr>
      </p:pic>
      <p:grpSp>
        <p:nvGrpSpPr>
          <p:cNvPr name="Group 3" id="3"/>
          <p:cNvGrpSpPr/>
          <p:nvPr/>
        </p:nvGrpSpPr>
        <p:grpSpPr>
          <a:xfrm rot="0">
            <a:off x="1028700" y="478853"/>
            <a:ext cx="16253913" cy="9329295"/>
            <a:chOff x="0" y="0"/>
            <a:chExt cx="4025391" cy="2310463"/>
          </a:xfrm>
        </p:grpSpPr>
        <p:sp>
          <p:nvSpPr>
            <p:cNvPr name="Freeform 4" id="4"/>
            <p:cNvSpPr/>
            <p:nvPr/>
          </p:nvSpPr>
          <p:spPr>
            <a:xfrm flipH="false" flipV="false">
              <a:off x="0" y="0"/>
              <a:ext cx="4025392" cy="2310463"/>
            </a:xfrm>
            <a:custGeom>
              <a:avLst/>
              <a:gdLst/>
              <a:ahLst/>
              <a:cxnLst/>
              <a:rect r="r" b="b" t="t" l="l"/>
              <a:pathLst>
                <a:path h="2310463" w="4025392">
                  <a:moveTo>
                    <a:pt x="23816" y="0"/>
                  </a:moveTo>
                  <a:lnTo>
                    <a:pt x="4001576" y="0"/>
                  </a:lnTo>
                  <a:cubicBezTo>
                    <a:pt x="4007892" y="0"/>
                    <a:pt x="4013950" y="2509"/>
                    <a:pt x="4018416" y="6975"/>
                  </a:cubicBezTo>
                  <a:cubicBezTo>
                    <a:pt x="4022882" y="11442"/>
                    <a:pt x="4025392" y="17499"/>
                    <a:pt x="4025392" y="23816"/>
                  </a:cubicBezTo>
                  <a:lnTo>
                    <a:pt x="4025392" y="2286647"/>
                  </a:lnTo>
                  <a:cubicBezTo>
                    <a:pt x="4025392" y="2299800"/>
                    <a:pt x="4014729" y="2310463"/>
                    <a:pt x="4001576" y="2310463"/>
                  </a:cubicBezTo>
                  <a:lnTo>
                    <a:pt x="23816" y="2310463"/>
                  </a:lnTo>
                  <a:cubicBezTo>
                    <a:pt x="10663" y="2310463"/>
                    <a:pt x="0" y="2299800"/>
                    <a:pt x="0" y="2286647"/>
                  </a:cubicBezTo>
                  <a:lnTo>
                    <a:pt x="0" y="23816"/>
                  </a:lnTo>
                  <a:cubicBezTo>
                    <a:pt x="0" y="10663"/>
                    <a:pt x="10663" y="0"/>
                    <a:pt x="23816" y="0"/>
                  </a:cubicBezTo>
                  <a:close/>
                </a:path>
              </a:pathLst>
            </a:custGeom>
            <a:solidFill>
              <a:srgbClr val="FFFFFF"/>
            </a:solidFill>
            <a:ln w="123825">
              <a:solidFill>
                <a:srgbClr val="6FAF07"/>
              </a:solidFill>
            </a:ln>
          </p:spPr>
        </p:sp>
        <p:sp>
          <p:nvSpPr>
            <p:cNvPr name="TextBox 5" id="5"/>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762186" y="1718224"/>
            <a:ext cx="14799931" cy="7647770"/>
            <a:chOff x="0" y="0"/>
            <a:chExt cx="3897924" cy="2014227"/>
          </a:xfrm>
        </p:grpSpPr>
        <p:sp>
          <p:nvSpPr>
            <p:cNvPr name="Freeform 7" id="7"/>
            <p:cNvSpPr/>
            <p:nvPr/>
          </p:nvSpPr>
          <p:spPr>
            <a:xfrm flipH="false" flipV="false">
              <a:off x="0" y="0"/>
              <a:ext cx="3897924" cy="2014227"/>
            </a:xfrm>
            <a:custGeom>
              <a:avLst/>
              <a:gdLst/>
              <a:ahLst/>
              <a:cxnLst/>
              <a:rect r="r" b="b" t="t" l="l"/>
              <a:pathLst>
                <a:path h="2014227" w="3897924">
                  <a:moveTo>
                    <a:pt x="26155" y="0"/>
                  </a:moveTo>
                  <a:lnTo>
                    <a:pt x="3871769" y="0"/>
                  </a:lnTo>
                  <a:cubicBezTo>
                    <a:pt x="3878706" y="0"/>
                    <a:pt x="3885359" y="2756"/>
                    <a:pt x="3890264" y="7661"/>
                  </a:cubicBezTo>
                  <a:cubicBezTo>
                    <a:pt x="3895169" y="12566"/>
                    <a:pt x="3897924" y="19218"/>
                    <a:pt x="3897924" y="26155"/>
                  </a:cubicBezTo>
                  <a:lnTo>
                    <a:pt x="3897924" y="1988072"/>
                  </a:lnTo>
                  <a:cubicBezTo>
                    <a:pt x="3897924" y="2002517"/>
                    <a:pt x="3886214" y="2014227"/>
                    <a:pt x="3871769" y="2014227"/>
                  </a:cubicBezTo>
                  <a:lnTo>
                    <a:pt x="26155" y="2014227"/>
                  </a:lnTo>
                  <a:cubicBezTo>
                    <a:pt x="11710" y="2014227"/>
                    <a:pt x="0" y="2002517"/>
                    <a:pt x="0" y="1988072"/>
                  </a:cubicBezTo>
                  <a:lnTo>
                    <a:pt x="0" y="26155"/>
                  </a:lnTo>
                  <a:cubicBezTo>
                    <a:pt x="0" y="11710"/>
                    <a:pt x="11710" y="0"/>
                    <a:pt x="26155" y="0"/>
                  </a:cubicBezTo>
                  <a:close/>
                </a:path>
              </a:pathLst>
            </a:custGeom>
            <a:solidFill>
              <a:srgbClr val="000000">
                <a:alpha val="0"/>
              </a:srgbClr>
            </a:solidFill>
            <a:ln w="57150">
              <a:solidFill>
                <a:srgbClr val="6FAF07"/>
              </a:solidFill>
            </a:ln>
          </p:spPr>
        </p:sp>
        <p:sp>
          <p:nvSpPr>
            <p:cNvPr name="TextBox 8" id="8"/>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9" id="9"/>
          <p:cNvGrpSpPr/>
          <p:nvPr/>
        </p:nvGrpSpPr>
        <p:grpSpPr>
          <a:xfrm rot="0">
            <a:off x="2428135" y="3247918"/>
            <a:ext cx="5793107" cy="2028172"/>
            <a:chOff x="0" y="0"/>
            <a:chExt cx="795276" cy="278427"/>
          </a:xfrm>
        </p:grpSpPr>
        <p:sp>
          <p:nvSpPr>
            <p:cNvPr name="Freeform 10" id="10"/>
            <p:cNvSpPr/>
            <p:nvPr/>
          </p:nvSpPr>
          <p:spPr>
            <a:xfrm flipH="false" flipV="false">
              <a:off x="0" y="0"/>
              <a:ext cx="795276" cy="278427"/>
            </a:xfrm>
            <a:custGeom>
              <a:avLst/>
              <a:gdLst/>
              <a:ahLst/>
              <a:cxnLst/>
              <a:rect r="r" b="b" t="t" l="l"/>
              <a:pathLst>
                <a:path h="278427" w="795276">
                  <a:moveTo>
                    <a:pt x="50783" y="0"/>
                  </a:moveTo>
                  <a:lnTo>
                    <a:pt x="744493" y="0"/>
                  </a:lnTo>
                  <a:cubicBezTo>
                    <a:pt x="757961" y="0"/>
                    <a:pt x="770878" y="5350"/>
                    <a:pt x="780402" y="14874"/>
                  </a:cubicBezTo>
                  <a:cubicBezTo>
                    <a:pt x="789926" y="24398"/>
                    <a:pt x="795276" y="37315"/>
                    <a:pt x="795276" y="50783"/>
                  </a:cubicBezTo>
                  <a:lnTo>
                    <a:pt x="795276" y="227644"/>
                  </a:lnTo>
                  <a:cubicBezTo>
                    <a:pt x="795276" y="255690"/>
                    <a:pt x="772539" y="278427"/>
                    <a:pt x="744493" y="278427"/>
                  </a:cubicBezTo>
                  <a:lnTo>
                    <a:pt x="50783" y="278427"/>
                  </a:lnTo>
                  <a:cubicBezTo>
                    <a:pt x="37315" y="278427"/>
                    <a:pt x="24398" y="273076"/>
                    <a:pt x="14874" y="263553"/>
                  </a:cubicBezTo>
                  <a:cubicBezTo>
                    <a:pt x="5350" y="254029"/>
                    <a:pt x="0" y="241112"/>
                    <a:pt x="0" y="227644"/>
                  </a:cubicBezTo>
                  <a:lnTo>
                    <a:pt x="0" y="50783"/>
                  </a:lnTo>
                  <a:cubicBezTo>
                    <a:pt x="0" y="37315"/>
                    <a:pt x="5350" y="24398"/>
                    <a:pt x="14874" y="14874"/>
                  </a:cubicBezTo>
                  <a:cubicBezTo>
                    <a:pt x="24398" y="5350"/>
                    <a:pt x="37315" y="0"/>
                    <a:pt x="50783" y="0"/>
                  </a:cubicBezTo>
                  <a:close/>
                </a:path>
              </a:pathLst>
            </a:custGeom>
            <a:solidFill>
              <a:srgbClr val="000000">
                <a:alpha val="0"/>
              </a:srgbClr>
            </a:solidFill>
            <a:ln w="47625">
              <a:solidFill>
                <a:srgbClr val="6FAF07"/>
              </a:solidFill>
            </a:ln>
          </p:spPr>
        </p:sp>
        <p:sp>
          <p:nvSpPr>
            <p:cNvPr name="TextBox 11" id="11"/>
            <p:cNvSpPr txBox="true"/>
            <p:nvPr/>
          </p:nvSpPr>
          <p:spPr>
            <a:xfrm>
              <a:off x="0" y="-76200"/>
              <a:ext cx="812800" cy="889000"/>
            </a:xfrm>
            <a:prstGeom prst="rect">
              <a:avLst/>
            </a:prstGeom>
          </p:spPr>
          <p:txBody>
            <a:bodyPr anchor="ctr" rtlCol="false" tIns="47486" lIns="47486" bIns="47486" rIns="47486"/>
            <a:lstStyle/>
            <a:p>
              <a:pPr algn="ctr">
                <a:lnSpc>
                  <a:spcPts val="6160"/>
                </a:lnSpc>
              </a:pPr>
            </a:p>
          </p:txBody>
        </p:sp>
      </p:grpSp>
      <p:grpSp>
        <p:nvGrpSpPr>
          <p:cNvPr name="Group 12" id="12"/>
          <p:cNvGrpSpPr/>
          <p:nvPr/>
        </p:nvGrpSpPr>
        <p:grpSpPr>
          <a:xfrm rot="0">
            <a:off x="1977677" y="2938018"/>
            <a:ext cx="1106455" cy="1011433"/>
            <a:chOff x="0" y="0"/>
            <a:chExt cx="635000" cy="580466"/>
          </a:xfrm>
        </p:grpSpPr>
        <p:sp>
          <p:nvSpPr>
            <p:cNvPr name="Freeform 13" id="13"/>
            <p:cNvSpPr/>
            <p:nvPr/>
          </p:nvSpPr>
          <p:spPr>
            <a:xfrm flipH="false" flipV="false">
              <a:off x="0" y="0"/>
              <a:ext cx="635000" cy="564751"/>
            </a:xfrm>
            <a:custGeom>
              <a:avLst/>
              <a:gdLst/>
              <a:ahLst/>
              <a:cxnLst/>
              <a:rect r="r" b="b" t="t" l="l"/>
              <a:pathLst>
                <a:path h="564751" w="635000">
                  <a:moveTo>
                    <a:pt x="635000" y="131195"/>
                  </a:moveTo>
                  <a:lnTo>
                    <a:pt x="635000" y="334972"/>
                  </a:lnTo>
                  <a:cubicBezTo>
                    <a:pt x="635000" y="413686"/>
                    <a:pt x="585622" y="483942"/>
                    <a:pt x="511561" y="510605"/>
                  </a:cubicBezTo>
                  <a:lnTo>
                    <a:pt x="440939" y="536028"/>
                  </a:lnTo>
                  <a:cubicBezTo>
                    <a:pt x="361153" y="564751"/>
                    <a:pt x="273847" y="564751"/>
                    <a:pt x="194061" y="536028"/>
                  </a:cubicBezTo>
                  <a:lnTo>
                    <a:pt x="123439" y="510605"/>
                  </a:lnTo>
                  <a:cubicBezTo>
                    <a:pt x="49378" y="483942"/>
                    <a:pt x="0" y="413686"/>
                    <a:pt x="0" y="334972"/>
                  </a:cubicBezTo>
                  <a:lnTo>
                    <a:pt x="0" y="131195"/>
                  </a:lnTo>
                  <a:cubicBezTo>
                    <a:pt x="0" y="96400"/>
                    <a:pt x="13822" y="63030"/>
                    <a:pt x="38426" y="38426"/>
                  </a:cubicBezTo>
                  <a:cubicBezTo>
                    <a:pt x="63030" y="13822"/>
                    <a:pt x="96400" y="0"/>
                    <a:pt x="131195" y="0"/>
                  </a:cubicBezTo>
                  <a:lnTo>
                    <a:pt x="503805" y="0"/>
                  </a:lnTo>
                  <a:cubicBezTo>
                    <a:pt x="538600" y="0"/>
                    <a:pt x="571970" y="13822"/>
                    <a:pt x="596574" y="38426"/>
                  </a:cubicBezTo>
                  <a:cubicBezTo>
                    <a:pt x="621178" y="63030"/>
                    <a:pt x="635000" y="96400"/>
                    <a:pt x="635000" y="131195"/>
                  </a:cubicBezTo>
                  <a:close/>
                </a:path>
              </a:pathLst>
            </a:custGeom>
            <a:solidFill>
              <a:srgbClr val="FEFFFF"/>
            </a:solidFill>
            <a:ln w="47625">
              <a:solidFill>
                <a:srgbClr val="6FAF07"/>
              </a:solidFill>
            </a:ln>
          </p:spPr>
        </p:sp>
        <p:sp>
          <p:nvSpPr>
            <p:cNvPr name="TextBox 14" id="14"/>
            <p:cNvSpPr txBox="true"/>
            <p:nvPr/>
          </p:nvSpPr>
          <p:spPr>
            <a:xfrm>
              <a:off x="0" y="-76200"/>
              <a:ext cx="635000" cy="774700"/>
            </a:xfrm>
            <a:prstGeom prst="rect">
              <a:avLst/>
            </a:prstGeom>
          </p:spPr>
          <p:txBody>
            <a:bodyPr anchor="ctr" rtlCol="false" tIns="47486" lIns="47486" bIns="47486" rIns="47486"/>
            <a:lstStyle/>
            <a:p>
              <a:pPr algn="ctr">
                <a:lnSpc>
                  <a:spcPts val="6020"/>
                </a:lnSpc>
              </a:pPr>
            </a:p>
          </p:txBody>
        </p:sp>
      </p:grpSp>
      <p:grpSp>
        <p:nvGrpSpPr>
          <p:cNvPr name="Group 15" id="15"/>
          <p:cNvGrpSpPr/>
          <p:nvPr/>
        </p:nvGrpSpPr>
        <p:grpSpPr>
          <a:xfrm rot="0">
            <a:off x="4213771" y="949278"/>
            <a:ext cx="9860459" cy="1322539"/>
            <a:chOff x="0" y="0"/>
            <a:chExt cx="3029999" cy="406400"/>
          </a:xfrm>
        </p:grpSpPr>
        <p:sp>
          <p:nvSpPr>
            <p:cNvPr name="Freeform 16" id="16"/>
            <p:cNvSpPr/>
            <p:nvPr/>
          </p:nvSpPr>
          <p:spPr>
            <a:xfrm flipH="false" flipV="false">
              <a:off x="0" y="0"/>
              <a:ext cx="3029999" cy="406400"/>
            </a:xfrm>
            <a:custGeom>
              <a:avLst/>
              <a:gdLst/>
              <a:ahLst/>
              <a:cxnLst/>
              <a:rect r="r" b="b" t="t" l="l"/>
              <a:pathLst>
                <a:path h="406400" w="3029999">
                  <a:moveTo>
                    <a:pt x="78515" y="0"/>
                  </a:moveTo>
                  <a:lnTo>
                    <a:pt x="2951484" y="0"/>
                  </a:lnTo>
                  <a:cubicBezTo>
                    <a:pt x="2972308" y="0"/>
                    <a:pt x="2992278" y="8272"/>
                    <a:pt x="3007003" y="22996"/>
                  </a:cubicBezTo>
                  <a:cubicBezTo>
                    <a:pt x="3021727" y="37721"/>
                    <a:pt x="3029999" y="57691"/>
                    <a:pt x="3029999" y="78515"/>
                  </a:cubicBezTo>
                  <a:lnTo>
                    <a:pt x="3029999" y="327885"/>
                  </a:lnTo>
                  <a:cubicBezTo>
                    <a:pt x="3029999" y="348709"/>
                    <a:pt x="3021727" y="368679"/>
                    <a:pt x="3007003" y="383404"/>
                  </a:cubicBezTo>
                  <a:cubicBezTo>
                    <a:pt x="2992278" y="398128"/>
                    <a:pt x="2972308" y="406400"/>
                    <a:pt x="2951484" y="406400"/>
                  </a:cubicBezTo>
                  <a:lnTo>
                    <a:pt x="78515" y="406400"/>
                  </a:lnTo>
                  <a:cubicBezTo>
                    <a:pt x="57691" y="406400"/>
                    <a:pt x="37721" y="398128"/>
                    <a:pt x="22996" y="383404"/>
                  </a:cubicBezTo>
                  <a:cubicBezTo>
                    <a:pt x="8272" y="368679"/>
                    <a:pt x="0" y="348709"/>
                    <a:pt x="0" y="327885"/>
                  </a:cubicBezTo>
                  <a:lnTo>
                    <a:pt x="0" y="78515"/>
                  </a:lnTo>
                  <a:cubicBezTo>
                    <a:pt x="0" y="57691"/>
                    <a:pt x="8272" y="37721"/>
                    <a:pt x="22996" y="22996"/>
                  </a:cubicBezTo>
                  <a:cubicBezTo>
                    <a:pt x="37721" y="8272"/>
                    <a:pt x="57691" y="0"/>
                    <a:pt x="78515" y="0"/>
                  </a:cubicBezTo>
                  <a:close/>
                </a:path>
              </a:pathLst>
            </a:custGeom>
            <a:solidFill>
              <a:srgbClr val="FFFFFF"/>
            </a:solidFill>
            <a:ln w="57150">
              <a:solidFill>
                <a:srgbClr val="6FAF07"/>
              </a:solidFill>
            </a:ln>
          </p:spPr>
        </p:sp>
        <p:sp>
          <p:nvSpPr>
            <p:cNvPr name="TextBox 17" id="17"/>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18" id="18"/>
          <p:cNvGrpSpPr/>
          <p:nvPr/>
        </p:nvGrpSpPr>
        <p:grpSpPr>
          <a:xfrm rot="0">
            <a:off x="3584606" y="6106115"/>
            <a:ext cx="5793107" cy="2028172"/>
            <a:chOff x="0" y="0"/>
            <a:chExt cx="795276" cy="278427"/>
          </a:xfrm>
        </p:grpSpPr>
        <p:sp>
          <p:nvSpPr>
            <p:cNvPr name="Freeform 19" id="19"/>
            <p:cNvSpPr/>
            <p:nvPr/>
          </p:nvSpPr>
          <p:spPr>
            <a:xfrm flipH="false" flipV="false">
              <a:off x="0" y="0"/>
              <a:ext cx="795276" cy="278427"/>
            </a:xfrm>
            <a:custGeom>
              <a:avLst/>
              <a:gdLst/>
              <a:ahLst/>
              <a:cxnLst/>
              <a:rect r="r" b="b" t="t" l="l"/>
              <a:pathLst>
                <a:path h="278427" w="795276">
                  <a:moveTo>
                    <a:pt x="50783" y="0"/>
                  </a:moveTo>
                  <a:lnTo>
                    <a:pt x="744493" y="0"/>
                  </a:lnTo>
                  <a:cubicBezTo>
                    <a:pt x="757961" y="0"/>
                    <a:pt x="770878" y="5350"/>
                    <a:pt x="780402" y="14874"/>
                  </a:cubicBezTo>
                  <a:cubicBezTo>
                    <a:pt x="789926" y="24398"/>
                    <a:pt x="795276" y="37315"/>
                    <a:pt x="795276" y="50783"/>
                  </a:cubicBezTo>
                  <a:lnTo>
                    <a:pt x="795276" y="227644"/>
                  </a:lnTo>
                  <a:cubicBezTo>
                    <a:pt x="795276" y="255690"/>
                    <a:pt x="772539" y="278427"/>
                    <a:pt x="744493" y="278427"/>
                  </a:cubicBezTo>
                  <a:lnTo>
                    <a:pt x="50783" y="278427"/>
                  </a:lnTo>
                  <a:cubicBezTo>
                    <a:pt x="37315" y="278427"/>
                    <a:pt x="24398" y="273076"/>
                    <a:pt x="14874" y="263553"/>
                  </a:cubicBezTo>
                  <a:cubicBezTo>
                    <a:pt x="5350" y="254029"/>
                    <a:pt x="0" y="241112"/>
                    <a:pt x="0" y="227644"/>
                  </a:cubicBezTo>
                  <a:lnTo>
                    <a:pt x="0" y="50783"/>
                  </a:lnTo>
                  <a:cubicBezTo>
                    <a:pt x="0" y="37315"/>
                    <a:pt x="5350" y="24398"/>
                    <a:pt x="14874" y="14874"/>
                  </a:cubicBezTo>
                  <a:cubicBezTo>
                    <a:pt x="24398" y="5350"/>
                    <a:pt x="37315" y="0"/>
                    <a:pt x="50783" y="0"/>
                  </a:cubicBezTo>
                  <a:close/>
                </a:path>
              </a:pathLst>
            </a:custGeom>
            <a:solidFill>
              <a:srgbClr val="000000">
                <a:alpha val="0"/>
              </a:srgbClr>
            </a:solidFill>
            <a:ln w="47625">
              <a:solidFill>
                <a:srgbClr val="6FAF07"/>
              </a:solidFill>
            </a:ln>
          </p:spPr>
        </p:sp>
        <p:sp>
          <p:nvSpPr>
            <p:cNvPr name="TextBox 20" id="20"/>
            <p:cNvSpPr txBox="true"/>
            <p:nvPr/>
          </p:nvSpPr>
          <p:spPr>
            <a:xfrm>
              <a:off x="0" y="-76200"/>
              <a:ext cx="812800" cy="889000"/>
            </a:xfrm>
            <a:prstGeom prst="rect">
              <a:avLst/>
            </a:prstGeom>
          </p:spPr>
          <p:txBody>
            <a:bodyPr anchor="ctr" rtlCol="false" tIns="47486" lIns="47486" bIns="47486" rIns="47486"/>
            <a:lstStyle/>
            <a:p>
              <a:pPr algn="ctr">
                <a:lnSpc>
                  <a:spcPts val="6160"/>
                </a:lnSpc>
              </a:pPr>
            </a:p>
          </p:txBody>
        </p:sp>
      </p:grpSp>
      <p:grpSp>
        <p:nvGrpSpPr>
          <p:cNvPr name="Group 21" id="21"/>
          <p:cNvGrpSpPr/>
          <p:nvPr/>
        </p:nvGrpSpPr>
        <p:grpSpPr>
          <a:xfrm rot="0">
            <a:off x="3134149" y="5796215"/>
            <a:ext cx="1106455" cy="1011433"/>
            <a:chOff x="0" y="0"/>
            <a:chExt cx="635000" cy="580466"/>
          </a:xfrm>
        </p:grpSpPr>
        <p:sp>
          <p:nvSpPr>
            <p:cNvPr name="Freeform 22" id="22"/>
            <p:cNvSpPr/>
            <p:nvPr/>
          </p:nvSpPr>
          <p:spPr>
            <a:xfrm flipH="false" flipV="false">
              <a:off x="0" y="0"/>
              <a:ext cx="635000" cy="564751"/>
            </a:xfrm>
            <a:custGeom>
              <a:avLst/>
              <a:gdLst/>
              <a:ahLst/>
              <a:cxnLst/>
              <a:rect r="r" b="b" t="t" l="l"/>
              <a:pathLst>
                <a:path h="564751" w="635000">
                  <a:moveTo>
                    <a:pt x="635000" y="131195"/>
                  </a:moveTo>
                  <a:lnTo>
                    <a:pt x="635000" y="334972"/>
                  </a:lnTo>
                  <a:cubicBezTo>
                    <a:pt x="635000" y="413686"/>
                    <a:pt x="585622" y="483942"/>
                    <a:pt x="511561" y="510605"/>
                  </a:cubicBezTo>
                  <a:lnTo>
                    <a:pt x="440939" y="536028"/>
                  </a:lnTo>
                  <a:cubicBezTo>
                    <a:pt x="361153" y="564751"/>
                    <a:pt x="273847" y="564751"/>
                    <a:pt x="194061" y="536028"/>
                  </a:cubicBezTo>
                  <a:lnTo>
                    <a:pt x="123439" y="510605"/>
                  </a:lnTo>
                  <a:cubicBezTo>
                    <a:pt x="49378" y="483942"/>
                    <a:pt x="0" y="413686"/>
                    <a:pt x="0" y="334972"/>
                  </a:cubicBezTo>
                  <a:lnTo>
                    <a:pt x="0" y="131195"/>
                  </a:lnTo>
                  <a:cubicBezTo>
                    <a:pt x="0" y="96400"/>
                    <a:pt x="13822" y="63030"/>
                    <a:pt x="38426" y="38426"/>
                  </a:cubicBezTo>
                  <a:cubicBezTo>
                    <a:pt x="63030" y="13822"/>
                    <a:pt x="96400" y="0"/>
                    <a:pt x="131195" y="0"/>
                  </a:cubicBezTo>
                  <a:lnTo>
                    <a:pt x="503805" y="0"/>
                  </a:lnTo>
                  <a:cubicBezTo>
                    <a:pt x="538600" y="0"/>
                    <a:pt x="571970" y="13822"/>
                    <a:pt x="596574" y="38426"/>
                  </a:cubicBezTo>
                  <a:cubicBezTo>
                    <a:pt x="621178" y="63030"/>
                    <a:pt x="635000" y="96400"/>
                    <a:pt x="635000" y="131195"/>
                  </a:cubicBezTo>
                  <a:close/>
                </a:path>
              </a:pathLst>
            </a:custGeom>
            <a:solidFill>
              <a:srgbClr val="FEFFFF"/>
            </a:solidFill>
            <a:ln w="47625">
              <a:solidFill>
                <a:srgbClr val="6FAF07"/>
              </a:solidFill>
            </a:ln>
          </p:spPr>
        </p:sp>
        <p:sp>
          <p:nvSpPr>
            <p:cNvPr name="TextBox 23" id="23"/>
            <p:cNvSpPr txBox="true"/>
            <p:nvPr/>
          </p:nvSpPr>
          <p:spPr>
            <a:xfrm>
              <a:off x="0" y="-76200"/>
              <a:ext cx="635000" cy="774700"/>
            </a:xfrm>
            <a:prstGeom prst="rect">
              <a:avLst/>
            </a:prstGeom>
          </p:spPr>
          <p:txBody>
            <a:bodyPr anchor="ctr" rtlCol="false" tIns="47486" lIns="47486" bIns="47486" rIns="47486"/>
            <a:lstStyle/>
            <a:p>
              <a:pPr algn="ctr">
                <a:lnSpc>
                  <a:spcPts val="6020"/>
                </a:lnSpc>
              </a:pPr>
            </a:p>
          </p:txBody>
        </p:sp>
      </p:grpSp>
      <p:grpSp>
        <p:nvGrpSpPr>
          <p:cNvPr name="Group 24" id="24"/>
          <p:cNvGrpSpPr/>
          <p:nvPr/>
        </p:nvGrpSpPr>
        <p:grpSpPr>
          <a:xfrm rot="0">
            <a:off x="9015858" y="3247918"/>
            <a:ext cx="5793107" cy="2028172"/>
            <a:chOff x="0" y="0"/>
            <a:chExt cx="795276" cy="278427"/>
          </a:xfrm>
        </p:grpSpPr>
        <p:sp>
          <p:nvSpPr>
            <p:cNvPr name="Freeform 25" id="25"/>
            <p:cNvSpPr/>
            <p:nvPr/>
          </p:nvSpPr>
          <p:spPr>
            <a:xfrm flipH="false" flipV="false">
              <a:off x="0" y="0"/>
              <a:ext cx="795276" cy="278427"/>
            </a:xfrm>
            <a:custGeom>
              <a:avLst/>
              <a:gdLst/>
              <a:ahLst/>
              <a:cxnLst/>
              <a:rect r="r" b="b" t="t" l="l"/>
              <a:pathLst>
                <a:path h="278427" w="795276">
                  <a:moveTo>
                    <a:pt x="50783" y="0"/>
                  </a:moveTo>
                  <a:lnTo>
                    <a:pt x="744493" y="0"/>
                  </a:lnTo>
                  <a:cubicBezTo>
                    <a:pt x="757961" y="0"/>
                    <a:pt x="770878" y="5350"/>
                    <a:pt x="780402" y="14874"/>
                  </a:cubicBezTo>
                  <a:cubicBezTo>
                    <a:pt x="789926" y="24398"/>
                    <a:pt x="795276" y="37315"/>
                    <a:pt x="795276" y="50783"/>
                  </a:cubicBezTo>
                  <a:lnTo>
                    <a:pt x="795276" y="227644"/>
                  </a:lnTo>
                  <a:cubicBezTo>
                    <a:pt x="795276" y="255690"/>
                    <a:pt x="772539" y="278427"/>
                    <a:pt x="744493" y="278427"/>
                  </a:cubicBezTo>
                  <a:lnTo>
                    <a:pt x="50783" y="278427"/>
                  </a:lnTo>
                  <a:cubicBezTo>
                    <a:pt x="37315" y="278427"/>
                    <a:pt x="24398" y="273076"/>
                    <a:pt x="14874" y="263553"/>
                  </a:cubicBezTo>
                  <a:cubicBezTo>
                    <a:pt x="5350" y="254029"/>
                    <a:pt x="0" y="241112"/>
                    <a:pt x="0" y="227644"/>
                  </a:cubicBezTo>
                  <a:lnTo>
                    <a:pt x="0" y="50783"/>
                  </a:lnTo>
                  <a:cubicBezTo>
                    <a:pt x="0" y="37315"/>
                    <a:pt x="5350" y="24398"/>
                    <a:pt x="14874" y="14874"/>
                  </a:cubicBezTo>
                  <a:cubicBezTo>
                    <a:pt x="24398" y="5350"/>
                    <a:pt x="37315" y="0"/>
                    <a:pt x="50783" y="0"/>
                  </a:cubicBezTo>
                  <a:close/>
                </a:path>
              </a:pathLst>
            </a:custGeom>
            <a:solidFill>
              <a:srgbClr val="000000">
                <a:alpha val="0"/>
              </a:srgbClr>
            </a:solidFill>
            <a:ln w="47625">
              <a:solidFill>
                <a:srgbClr val="6FAF07"/>
              </a:solidFill>
            </a:ln>
          </p:spPr>
        </p:sp>
        <p:sp>
          <p:nvSpPr>
            <p:cNvPr name="TextBox 26" id="26"/>
            <p:cNvSpPr txBox="true"/>
            <p:nvPr/>
          </p:nvSpPr>
          <p:spPr>
            <a:xfrm>
              <a:off x="0" y="-76200"/>
              <a:ext cx="812800" cy="889000"/>
            </a:xfrm>
            <a:prstGeom prst="rect">
              <a:avLst/>
            </a:prstGeom>
          </p:spPr>
          <p:txBody>
            <a:bodyPr anchor="ctr" rtlCol="false" tIns="47486" lIns="47486" bIns="47486" rIns="47486"/>
            <a:lstStyle/>
            <a:p>
              <a:pPr algn="ctr">
                <a:lnSpc>
                  <a:spcPts val="6160"/>
                </a:lnSpc>
              </a:pPr>
            </a:p>
          </p:txBody>
        </p:sp>
      </p:grpSp>
      <p:grpSp>
        <p:nvGrpSpPr>
          <p:cNvPr name="Group 27" id="27"/>
          <p:cNvGrpSpPr/>
          <p:nvPr/>
        </p:nvGrpSpPr>
        <p:grpSpPr>
          <a:xfrm rot="0">
            <a:off x="8565400" y="2938018"/>
            <a:ext cx="1106455" cy="1011433"/>
            <a:chOff x="0" y="0"/>
            <a:chExt cx="635000" cy="580466"/>
          </a:xfrm>
        </p:grpSpPr>
        <p:sp>
          <p:nvSpPr>
            <p:cNvPr name="Freeform 28" id="28"/>
            <p:cNvSpPr/>
            <p:nvPr/>
          </p:nvSpPr>
          <p:spPr>
            <a:xfrm flipH="false" flipV="false">
              <a:off x="0" y="0"/>
              <a:ext cx="635000" cy="564751"/>
            </a:xfrm>
            <a:custGeom>
              <a:avLst/>
              <a:gdLst/>
              <a:ahLst/>
              <a:cxnLst/>
              <a:rect r="r" b="b" t="t" l="l"/>
              <a:pathLst>
                <a:path h="564751" w="635000">
                  <a:moveTo>
                    <a:pt x="635000" y="131195"/>
                  </a:moveTo>
                  <a:lnTo>
                    <a:pt x="635000" y="334972"/>
                  </a:lnTo>
                  <a:cubicBezTo>
                    <a:pt x="635000" y="413686"/>
                    <a:pt x="585622" y="483942"/>
                    <a:pt x="511561" y="510605"/>
                  </a:cubicBezTo>
                  <a:lnTo>
                    <a:pt x="440939" y="536028"/>
                  </a:lnTo>
                  <a:cubicBezTo>
                    <a:pt x="361153" y="564751"/>
                    <a:pt x="273847" y="564751"/>
                    <a:pt x="194061" y="536028"/>
                  </a:cubicBezTo>
                  <a:lnTo>
                    <a:pt x="123439" y="510605"/>
                  </a:lnTo>
                  <a:cubicBezTo>
                    <a:pt x="49378" y="483942"/>
                    <a:pt x="0" y="413686"/>
                    <a:pt x="0" y="334972"/>
                  </a:cubicBezTo>
                  <a:lnTo>
                    <a:pt x="0" y="131195"/>
                  </a:lnTo>
                  <a:cubicBezTo>
                    <a:pt x="0" y="96400"/>
                    <a:pt x="13822" y="63030"/>
                    <a:pt x="38426" y="38426"/>
                  </a:cubicBezTo>
                  <a:cubicBezTo>
                    <a:pt x="63030" y="13822"/>
                    <a:pt x="96400" y="0"/>
                    <a:pt x="131195" y="0"/>
                  </a:cubicBezTo>
                  <a:lnTo>
                    <a:pt x="503805" y="0"/>
                  </a:lnTo>
                  <a:cubicBezTo>
                    <a:pt x="538600" y="0"/>
                    <a:pt x="571970" y="13822"/>
                    <a:pt x="596574" y="38426"/>
                  </a:cubicBezTo>
                  <a:cubicBezTo>
                    <a:pt x="621178" y="63030"/>
                    <a:pt x="635000" y="96400"/>
                    <a:pt x="635000" y="131195"/>
                  </a:cubicBezTo>
                  <a:close/>
                </a:path>
              </a:pathLst>
            </a:custGeom>
            <a:solidFill>
              <a:srgbClr val="FEFFFF"/>
            </a:solidFill>
            <a:ln w="47625">
              <a:solidFill>
                <a:srgbClr val="6FAF07"/>
              </a:solidFill>
            </a:ln>
          </p:spPr>
        </p:sp>
        <p:sp>
          <p:nvSpPr>
            <p:cNvPr name="TextBox 29" id="29"/>
            <p:cNvSpPr txBox="true"/>
            <p:nvPr/>
          </p:nvSpPr>
          <p:spPr>
            <a:xfrm>
              <a:off x="0" y="-76200"/>
              <a:ext cx="635000" cy="774700"/>
            </a:xfrm>
            <a:prstGeom prst="rect">
              <a:avLst/>
            </a:prstGeom>
          </p:spPr>
          <p:txBody>
            <a:bodyPr anchor="ctr" rtlCol="false" tIns="47486" lIns="47486" bIns="47486" rIns="47486"/>
            <a:lstStyle/>
            <a:p>
              <a:pPr algn="ctr">
                <a:lnSpc>
                  <a:spcPts val="6020"/>
                </a:lnSpc>
              </a:pPr>
            </a:p>
          </p:txBody>
        </p:sp>
      </p:grpSp>
      <p:grpSp>
        <p:nvGrpSpPr>
          <p:cNvPr name="Group 30" id="30"/>
          <p:cNvGrpSpPr/>
          <p:nvPr/>
        </p:nvGrpSpPr>
        <p:grpSpPr>
          <a:xfrm rot="0">
            <a:off x="10172329" y="6106115"/>
            <a:ext cx="5793107" cy="2028172"/>
            <a:chOff x="0" y="0"/>
            <a:chExt cx="795276" cy="278427"/>
          </a:xfrm>
        </p:grpSpPr>
        <p:sp>
          <p:nvSpPr>
            <p:cNvPr name="Freeform 31" id="31"/>
            <p:cNvSpPr/>
            <p:nvPr/>
          </p:nvSpPr>
          <p:spPr>
            <a:xfrm flipH="false" flipV="false">
              <a:off x="0" y="0"/>
              <a:ext cx="795276" cy="278427"/>
            </a:xfrm>
            <a:custGeom>
              <a:avLst/>
              <a:gdLst/>
              <a:ahLst/>
              <a:cxnLst/>
              <a:rect r="r" b="b" t="t" l="l"/>
              <a:pathLst>
                <a:path h="278427" w="795276">
                  <a:moveTo>
                    <a:pt x="50783" y="0"/>
                  </a:moveTo>
                  <a:lnTo>
                    <a:pt x="744493" y="0"/>
                  </a:lnTo>
                  <a:cubicBezTo>
                    <a:pt x="757961" y="0"/>
                    <a:pt x="770878" y="5350"/>
                    <a:pt x="780402" y="14874"/>
                  </a:cubicBezTo>
                  <a:cubicBezTo>
                    <a:pt x="789926" y="24398"/>
                    <a:pt x="795276" y="37315"/>
                    <a:pt x="795276" y="50783"/>
                  </a:cubicBezTo>
                  <a:lnTo>
                    <a:pt x="795276" y="227644"/>
                  </a:lnTo>
                  <a:cubicBezTo>
                    <a:pt x="795276" y="255690"/>
                    <a:pt x="772539" y="278427"/>
                    <a:pt x="744493" y="278427"/>
                  </a:cubicBezTo>
                  <a:lnTo>
                    <a:pt x="50783" y="278427"/>
                  </a:lnTo>
                  <a:cubicBezTo>
                    <a:pt x="37315" y="278427"/>
                    <a:pt x="24398" y="273076"/>
                    <a:pt x="14874" y="263553"/>
                  </a:cubicBezTo>
                  <a:cubicBezTo>
                    <a:pt x="5350" y="254029"/>
                    <a:pt x="0" y="241112"/>
                    <a:pt x="0" y="227644"/>
                  </a:cubicBezTo>
                  <a:lnTo>
                    <a:pt x="0" y="50783"/>
                  </a:lnTo>
                  <a:cubicBezTo>
                    <a:pt x="0" y="37315"/>
                    <a:pt x="5350" y="24398"/>
                    <a:pt x="14874" y="14874"/>
                  </a:cubicBezTo>
                  <a:cubicBezTo>
                    <a:pt x="24398" y="5350"/>
                    <a:pt x="37315" y="0"/>
                    <a:pt x="50783" y="0"/>
                  </a:cubicBezTo>
                  <a:close/>
                </a:path>
              </a:pathLst>
            </a:custGeom>
            <a:solidFill>
              <a:srgbClr val="000000">
                <a:alpha val="0"/>
              </a:srgbClr>
            </a:solidFill>
            <a:ln w="47625">
              <a:solidFill>
                <a:srgbClr val="6FAF07"/>
              </a:solidFill>
            </a:ln>
          </p:spPr>
        </p:sp>
        <p:sp>
          <p:nvSpPr>
            <p:cNvPr name="TextBox 32" id="32"/>
            <p:cNvSpPr txBox="true"/>
            <p:nvPr/>
          </p:nvSpPr>
          <p:spPr>
            <a:xfrm>
              <a:off x="0" y="-76200"/>
              <a:ext cx="812800" cy="889000"/>
            </a:xfrm>
            <a:prstGeom prst="rect">
              <a:avLst/>
            </a:prstGeom>
          </p:spPr>
          <p:txBody>
            <a:bodyPr anchor="ctr" rtlCol="false" tIns="47486" lIns="47486" bIns="47486" rIns="47486"/>
            <a:lstStyle/>
            <a:p>
              <a:pPr algn="ctr">
                <a:lnSpc>
                  <a:spcPts val="6160"/>
                </a:lnSpc>
              </a:pPr>
            </a:p>
          </p:txBody>
        </p:sp>
      </p:grpSp>
      <p:grpSp>
        <p:nvGrpSpPr>
          <p:cNvPr name="Group 33" id="33"/>
          <p:cNvGrpSpPr/>
          <p:nvPr/>
        </p:nvGrpSpPr>
        <p:grpSpPr>
          <a:xfrm rot="0">
            <a:off x="9721872" y="5796215"/>
            <a:ext cx="1106455" cy="1011433"/>
            <a:chOff x="0" y="0"/>
            <a:chExt cx="635000" cy="580466"/>
          </a:xfrm>
        </p:grpSpPr>
        <p:sp>
          <p:nvSpPr>
            <p:cNvPr name="Freeform 34" id="34"/>
            <p:cNvSpPr/>
            <p:nvPr/>
          </p:nvSpPr>
          <p:spPr>
            <a:xfrm flipH="false" flipV="false">
              <a:off x="0" y="0"/>
              <a:ext cx="635000" cy="564751"/>
            </a:xfrm>
            <a:custGeom>
              <a:avLst/>
              <a:gdLst/>
              <a:ahLst/>
              <a:cxnLst/>
              <a:rect r="r" b="b" t="t" l="l"/>
              <a:pathLst>
                <a:path h="564751" w="635000">
                  <a:moveTo>
                    <a:pt x="635000" y="131195"/>
                  </a:moveTo>
                  <a:lnTo>
                    <a:pt x="635000" y="334972"/>
                  </a:lnTo>
                  <a:cubicBezTo>
                    <a:pt x="635000" y="413686"/>
                    <a:pt x="585622" y="483942"/>
                    <a:pt x="511561" y="510605"/>
                  </a:cubicBezTo>
                  <a:lnTo>
                    <a:pt x="440939" y="536028"/>
                  </a:lnTo>
                  <a:cubicBezTo>
                    <a:pt x="361153" y="564751"/>
                    <a:pt x="273847" y="564751"/>
                    <a:pt x="194061" y="536028"/>
                  </a:cubicBezTo>
                  <a:lnTo>
                    <a:pt x="123439" y="510605"/>
                  </a:lnTo>
                  <a:cubicBezTo>
                    <a:pt x="49378" y="483942"/>
                    <a:pt x="0" y="413686"/>
                    <a:pt x="0" y="334972"/>
                  </a:cubicBezTo>
                  <a:lnTo>
                    <a:pt x="0" y="131195"/>
                  </a:lnTo>
                  <a:cubicBezTo>
                    <a:pt x="0" y="96400"/>
                    <a:pt x="13822" y="63030"/>
                    <a:pt x="38426" y="38426"/>
                  </a:cubicBezTo>
                  <a:cubicBezTo>
                    <a:pt x="63030" y="13822"/>
                    <a:pt x="96400" y="0"/>
                    <a:pt x="131195" y="0"/>
                  </a:cubicBezTo>
                  <a:lnTo>
                    <a:pt x="503805" y="0"/>
                  </a:lnTo>
                  <a:cubicBezTo>
                    <a:pt x="538600" y="0"/>
                    <a:pt x="571970" y="13822"/>
                    <a:pt x="596574" y="38426"/>
                  </a:cubicBezTo>
                  <a:cubicBezTo>
                    <a:pt x="621178" y="63030"/>
                    <a:pt x="635000" y="96400"/>
                    <a:pt x="635000" y="131195"/>
                  </a:cubicBezTo>
                  <a:close/>
                </a:path>
              </a:pathLst>
            </a:custGeom>
            <a:solidFill>
              <a:srgbClr val="FEFFFF"/>
            </a:solidFill>
            <a:ln w="47625">
              <a:solidFill>
                <a:srgbClr val="6FAF07"/>
              </a:solidFill>
            </a:ln>
          </p:spPr>
        </p:sp>
        <p:sp>
          <p:nvSpPr>
            <p:cNvPr name="TextBox 35" id="35"/>
            <p:cNvSpPr txBox="true"/>
            <p:nvPr/>
          </p:nvSpPr>
          <p:spPr>
            <a:xfrm>
              <a:off x="0" y="-76200"/>
              <a:ext cx="635000" cy="774700"/>
            </a:xfrm>
            <a:prstGeom prst="rect">
              <a:avLst/>
            </a:prstGeom>
          </p:spPr>
          <p:txBody>
            <a:bodyPr anchor="ctr" rtlCol="false" tIns="47486" lIns="47486" bIns="47486" rIns="47486"/>
            <a:lstStyle/>
            <a:p>
              <a:pPr algn="ctr">
                <a:lnSpc>
                  <a:spcPts val="6020"/>
                </a:lnSpc>
              </a:pPr>
            </a:p>
          </p:txBody>
        </p:sp>
      </p:grpSp>
      <p:pic>
        <p:nvPicPr>
          <p:cNvPr name="Picture 36" id="36"/>
          <p:cNvPicPr>
            <a:picLocks noChangeAspect="true"/>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0" t="0" r="0" b="0"/>
          <a:stretch>
            <a:fillRect/>
          </a:stretch>
        </p:blipFill>
        <p:spPr>
          <a:xfrm flipH="false" flipV="false" rot="0">
            <a:off x="7730790" y="4804617"/>
            <a:ext cx="834610" cy="737492"/>
          </a:xfrm>
          <a:prstGeom prst="rect">
            <a:avLst/>
          </a:prstGeom>
        </p:spPr>
      </p:pic>
      <p:sp>
        <p:nvSpPr>
          <p:cNvPr name="TextBox 37" id="37"/>
          <p:cNvSpPr txBox="true"/>
          <p:nvPr/>
        </p:nvSpPr>
        <p:spPr>
          <a:xfrm rot="0">
            <a:off x="2574428" y="3496075"/>
            <a:ext cx="5646814" cy="1442322"/>
          </a:xfrm>
          <a:prstGeom prst="rect">
            <a:avLst/>
          </a:prstGeom>
        </p:spPr>
        <p:txBody>
          <a:bodyPr anchor="t" rtlCol="false" tIns="0" lIns="0" bIns="0" rIns="0">
            <a:spAutoFit/>
          </a:bodyPr>
          <a:lstStyle/>
          <a:p>
            <a:pPr algn="ctr" marL="0" indent="0" lvl="0">
              <a:lnSpc>
                <a:spcPts val="5840"/>
              </a:lnSpc>
              <a:spcBef>
                <a:spcPct val="0"/>
              </a:spcBef>
            </a:pPr>
            <a:r>
              <a:rPr lang="en-US" sz="3893">
                <a:solidFill>
                  <a:srgbClr val="6FAF07"/>
                </a:solidFill>
                <a:latin typeface="Genty Sans"/>
              </a:rPr>
              <a:t>MAKE A REFERRAL USING THE TEMPLATE</a:t>
            </a:r>
          </a:p>
        </p:txBody>
      </p:sp>
      <p:sp>
        <p:nvSpPr>
          <p:cNvPr name="TextBox 38" id="38"/>
          <p:cNvSpPr txBox="true"/>
          <p:nvPr/>
        </p:nvSpPr>
        <p:spPr>
          <a:xfrm rot="0">
            <a:off x="4708395" y="1237454"/>
            <a:ext cx="8907513" cy="843313"/>
          </a:xfrm>
          <a:prstGeom prst="rect">
            <a:avLst/>
          </a:prstGeom>
        </p:spPr>
        <p:txBody>
          <a:bodyPr anchor="t" rtlCol="false" tIns="0" lIns="0" bIns="0" rIns="0">
            <a:spAutoFit/>
          </a:bodyPr>
          <a:lstStyle/>
          <a:p>
            <a:pPr algn="ctr" marL="0" indent="0" lvl="0">
              <a:lnSpc>
                <a:spcPts val="6478"/>
              </a:lnSpc>
            </a:pPr>
            <a:r>
              <a:rPr lang="en-US" sz="5784">
                <a:solidFill>
                  <a:srgbClr val="6FAF07"/>
                </a:solidFill>
                <a:latin typeface="Genty Sans"/>
              </a:rPr>
              <a:t>WHAT IS THE PROCESS?</a:t>
            </a:r>
          </a:p>
        </p:txBody>
      </p:sp>
      <p:sp>
        <p:nvSpPr>
          <p:cNvPr name="TextBox 39" id="39"/>
          <p:cNvSpPr txBox="true"/>
          <p:nvPr/>
        </p:nvSpPr>
        <p:spPr>
          <a:xfrm rot="0">
            <a:off x="1927661" y="2950608"/>
            <a:ext cx="1206488" cy="796059"/>
          </a:xfrm>
          <a:prstGeom prst="rect">
            <a:avLst/>
          </a:prstGeom>
        </p:spPr>
        <p:txBody>
          <a:bodyPr anchor="t" rtlCol="false" tIns="0" lIns="0" bIns="0" rIns="0">
            <a:spAutoFit/>
          </a:bodyPr>
          <a:lstStyle/>
          <a:p>
            <a:pPr algn="ctr" marL="0" indent="0" lvl="0">
              <a:lnSpc>
                <a:spcPts val="6531"/>
              </a:lnSpc>
              <a:spcBef>
                <a:spcPct val="0"/>
              </a:spcBef>
            </a:pPr>
            <a:r>
              <a:rPr lang="en-US" sz="4354">
                <a:solidFill>
                  <a:srgbClr val="6FAF07"/>
                </a:solidFill>
                <a:latin typeface="Genty Sans"/>
              </a:rPr>
              <a:t>1</a:t>
            </a:r>
          </a:p>
        </p:txBody>
      </p:sp>
      <p:sp>
        <p:nvSpPr>
          <p:cNvPr name="TextBox 40" id="40"/>
          <p:cNvSpPr txBox="true"/>
          <p:nvPr/>
        </p:nvSpPr>
        <p:spPr>
          <a:xfrm rot="0">
            <a:off x="3134149" y="5808805"/>
            <a:ext cx="1106455" cy="796059"/>
          </a:xfrm>
          <a:prstGeom prst="rect">
            <a:avLst/>
          </a:prstGeom>
        </p:spPr>
        <p:txBody>
          <a:bodyPr anchor="t" rtlCol="false" tIns="0" lIns="0" bIns="0" rIns="0">
            <a:spAutoFit/>
          </a:bodyPr>
          <a:lstStyle/>
          <a:p>
            <a:pPr algn="ctr" marL="0" indent="0" lvl="0">
              <a:lnSpc>
                <a:spcPts val="6531"/>
              </a:lnSpc>
              <a:spcBef>
                <a:spcPct val="0"/>
              </a:spcBef>
            </a:pPr>
            <a:r>
              <a:rPr lang="en-US" sz="4354">
                <a:solidFill>
                  <a:srgbClr val="6FAF07"/>
                </a:solidFill>
                <a:latin typeface="Genty Sans"/>
              </a:rPr>
              <a:t>3</a:t>
            </a:r>
          </a:p>
        </p:txBody>
      </p:sp>
      <p:sp>
        <p:nvSpPr>
          <p:cNvPr name="TextBox 41" id="41"/>
          <p:cNvSpPr txBox="true"/>
          <p:nvPr/>
        </p:nvSpPr>
        <p:spPr>
          <a:xfrm rot="0">
            <a:off x="8515384" y="2950608"/>
            <a:ext cx="1206488" cy="796059"/>
          </a:xfrm>
          <a:prstGeom prst="rect">
            <a:avLst/>
          </a:prstGeom>
        </p:spPr>
        <p:txBody>
          <a:bodyPr anchor="t" rtlCol="false" tIns="0" lIns="0" bIns="0" rIns="0">
            <a:spAutoFit/>
          </a:bodyPr>
          <a:lstStyle/>
          <a:p>
            <a:pPr algn="ctr" marL="0" indent="0" lvl="0">
              <a:lnSpc>
                <a:spcPts val="6531"/>
              </a:lnSpc>
              <a:spcBef>
                <a:spcPct val="0"/>
              </a:spcBef>
            </a:pPr>
            <a:r>
              <a:rPr lang="en-US" sz="4354">
                <a:solidFill>
                  <a:srgbClr val="6FAF07"/>
                </a:solidFill>
                <a:latin typeface="Genty Sans"/>
              </a:rPr>
              <a:t>2</a:t>
            </a:r>
          </a:p>
        </p:txBody>
      </p:sp>
      <p:sp>
        <p:nvSpPr>
          <p:cNvPr name="TextBox 42" id="42"/>
          <p:cNvSpPr txBox="true"/>
          <p:nvPr/>
        </p:nvSpPr>
        <p:spPr>
          <a:xfrm rot="0">
            <a:off x="9721872" y="5808805"/>
            <a:ext cx="1106455" cy="796059"/>
          </a:xfrm>
          <a:prstGeom prst="rect">
            <a:avLst/>
          </a:prstGeom>
        </p:spPr>
        <p:txBody>
          <a:bodyPr anchor="t" rtlCol="false" tIns="0" lIns="0" bIns="0" rIns="0">
            <a:spAutoFit/>
          </a:bodyPr>
          <a:lstStyle/>
          <a:p>
            <a:pPr algn="ctr" marL="0" indent="0" lvl="0">
              <a:lnSpc>
                <a:spcPts val="6531"/>
              </a:lnSpc>
              <a:spcBef>
                <a:spcPct val="0"/>
              </a:spcBef>
            </a:pPr>
            <a:r>
              <a:rPr lang="en-US" sz="4354">
                <a:solidFill>
                  <a:srgbClr val="6FAF07"/>
                </a:solidFill>
                <a:latin typeface="Genty Sans"/>
              </a:rPr>
              <a:t>4</a:t>
            </a:r>
          </a:p>
        </p:txBody>
      </p:sp>
      <p:pic>
        <p:nvPicPr>
          <p:cNvPr name="Picture 43" id="43"/>
          <p:cNvPicPr>
            <a:picLocks noChangeAspect="true"/>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0" t="0" r="0" b="0"/>
          <a:stretch>
            <a:fillRect/>
          </a:stretch>
        </p:blipFill>
        <p:spPr>
          <a:xfrm flipH="false" flipV="false" rot="0">
            <a:off x="8887261" y="7741098"/>
            <a:ext cx="834610" cy="737492"/>
          </a:xfrm>
          <a:prstGeom prst="rect">
            <a:avLst/>
          </a:prstGeom>
        </p:spPr>
      </p:pic>
      <p:pic>
        <p:nvPicPr>
          <p:cNvPr name="Picture 44" id="44"/>
          <p:cNvPicPr>
            <a:picLocks noChangeAspect="true"/>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0" t="0" r="0" b="0"/>
          <a:stretch>
            <a:fillRect/>
          </a:stretch>
        </p:blipFill>
        <p:spPr>
          <a:xfrm flipH="false" flipV="false" rot="0">
            <a:off x="14319241" y="4767878"/>
            <a:ext cx="834610" cy="737492"/>
          </a:xfrm>
          <a:prstGeom prst="rect">
            <a:avLst/>
          </a:prstGeom>
        </p:spPr>
      </p:pic>
      <p:pic>
        <p:nvPicPr>
          <p:cNvPr name="Picture 45" id="45"/>
          <p:cNvPicPr>
            <a:picLocks noChangeAspect="true"/>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0" t="0" r="0" b="0"/>
          <a:stretch>
            <a:fillRect/>
          </a:stretch>
        </p:blipFill>
        <p:spPr>
          <a:xfrm flipH="false" flipV="false" rot="0">
            <a:off x="15475712" y="7704359"/>
            <a:ext cx="834610" cy="737492"/>
          </a:xfrm>
          <a:prstGeom prst="rect">
            <a:avLst/>
          </a:prstGeom>
        </p:spPr>
      </p:pic>
      <p:sp>
        <p:nvSpPr>
          <p:cNvPr name="TextBox 46" id="46"/>
          <p:cNvSpPr txBox="true"/>
          <p:nvPr/>
        </p:nvSpPr>
        <p:spPr>
          <a:xfrm rot="0">
            <a:off x="9162151" y="3515125"/>
            <a:ext cx="5646814" cy="1388982"/>
          </a:xfrm>
          <a:prstGeom prst="rect">
            <a:avLst/>
          </a:prstGeom>
        </p:spPr>
        <p:txBody>
          <a:bodyPr anchor="t" rtlCol="false" tIns="0" lIns="0" bIns="0" rIns="0">
            <a:spAutoFit/>
          </a:bodyPr>
          <a:lstStyle/>
          <a:p>
            <a:pPr algn="ctr">
              <a:lnSpc>
                <a:spcPts val="5690"/>
              </a:lnSpc>
            </a:pPr>
            <a:r>
              <a:rPr lang="en-US" sz="3793">
                <a:solidFill>
                  <a:srgbClr val="6FAF07"/>
                </a:solidFill>
                <a:latin typeface="Genty Sans"/>
              </a:rPr>
              <a:t>REFERRAL DISCUSSED AT PANEL</a:t>
            </a:r>
          </a:p>
        </p:txBody>
      </p:sp>
      <p:sp>
        <p:nvSpPr>
          <p:cNvPr name="TextBox 47" id="47"/>
          <p:cNvSpPr txBox="true"/>
          <p:nvPr/>
        </p:nvSpPr>
        <p:spPr>
          <a:xfrm rot="0">
            <a:off x="3730900" y="6006487"/>
            <a:ext cx="5646814" cy="2103357"/>
          </a:xfrm>
          <a:prstGeom prst="rect">
            <a:avLst/>
          </a:prstGeom>
        </p:spPr>
        <p:txBody>
          <a:bodyPr anchor="t" rtlCol="false" tIns="0" lIns="0" bIns="0" rIns="0">
            <a:spAutoFit/>
          </a:bodyPr>
          <a:lstStyle/>
          <a:p>
            <a:pPr algn="ctr">
              <a:lnSpc>
                <a:spcPts val="5690"/>
              </a:lnSpc>
            </a:pPr>
            <a:r>
              <a:rPr lang="en-US" sz="3793">
                <a:solidFill>
                  <a:srgbClr val="6FAF07"/>
                </a:solidFill>
                <a:latin typeface="Genty Sans"/>
              </a:rPr>
              <a:t>TIME LIMITED INTERVENTION TAKES PLACE</a:t>
            </a:r>
          </a:p>
        </p:txBody>
      </p:sp>
      <p:sp>
        <p:nvSpPr>
          <p:cNvPr name="TextBox 48" id="48"/>
          <p:cNvSpPr txBox="true"/>
          <p:nvPr/>
        </p:nvSpPr>
        <p:spPr>
          <a:xfrm rot="0">
            <a:off x="10318623" y="5969748"/>
            <a:ext cx="5646814" cy="2103357"/>
          </a:xfrm>
          <a:prstGeom prst="rect">
            <a:avLst/>
          </a:prstGeom>
        </p:spPr>
        <p:txBody>
          <a:bodyPr anchor="t" rtlCol="false" tIns="0" lIns="0" bIns="0" rIns="0">
            <a:spAutoFit/>
          </a:bodyPr>
          <a:lstStyle/>
          <a:p>
            <a:pPr algn="ctr">
              <a:lnSpc>
                <a:spcPts val="5690"/>
              </a:lnSpc>
            </a:pPr>
            <a:r>
              <a:rPr lang="en-US" sz="3793">
                <a:solidFill>
                  <a:srgbClr val="6FAF07"/>
                </a:solidFill>
                <a:latin typeface="Genty Sans"/>
              </a:rPr>
              <a:t>SETTINGS HAVE UPSKILLED STAFF SO CHILDREN THRIVE!</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15572" r="0" b="0"/>
          <a:stretch>
            <a:fillRect/>
          </a:stretch>
        </p:blipFill>
        <p:spPr>
          <a:xfrm flipH="false" flipV="false">
            <a:off x="0" y="0"/>
            <a:ext cx="18288000" cy="10287000"/>
          </a:xfrm>
          <a:prstGeom prst="rect">
            <a:avLst/>
          </a:prstGeom>
        </p:spPr>
      </p:pic>
      <p:grpSp>
        <p:nvGrpSpPr>
          <p:cNvPr name="Group 3" id="3"/>
          <p:cNvGrpSpPr/>
          <p:nvPr/>
        </p:nvGrpSpPr>
        <p:grpSpPr>
          <a:xfrm rot="0">
            <a:off x="1028700" y="478853"/>
            <a:ext cx="16253913" cy="9329295"/>
            <a:chOff x="0" y="0"/>
            <a:chExt cx="4025391" cy="2310463"/>
          </a:xfrm>
        </p:grpSpPr>
        <p:sp>
          <p:nvSpPr>
            <p:cNvPr name="Freeform 4" id="4"/>
            <p:cNvSpPr/>
            <p:nvPr/>
          </p:nvSpPr>
          <p:spPr>
            <a:xfrm flipH="false" flipV="false">
              <a:off x="0" y="0"/>
              <a:ext cx="4025392" cy="2310463"/>
            </a:xfrm>
            <a:custGeom>
              <a:avLst/>
              <a:gdLst/>
              <a:ahLst/>
              <a:cxnLst/>
              <a:rect r="r" b="b" t="t" l="l"/>
              <a:pathLst>
                <a:path h="2310463" w="4025392">
                  <a:moveTo>
                    <a:pt x="23816" y="0"/>
                  </a:moveTo>
                  <a:lnTo>
                    <a:pt x="4001576" y="0"/>
                  </a:lnTo>
                  <a:cubicBezTo>
                    <a:pt x="4007892" y="0"/>
                    <a:pt x="4013950" y="2509"/>
                    <a:pt x="4018416" y="6975"/>
                  </a:cubicBezTo>
                  <a:cubicBezTo>
                    <a:pt x="4022882" y="11442"/>
                    <a:pt x="4025392" y="17499"/>
                    <a:pt x="4025392" y="23816"/>
                  </a:cubicBezTo>
                  <a:lnTo>
                    <a:pt x="4025392" y="2286647"/>
                  </a:lnTo>
                  <a:cubicBezTo>
                    <a:pt x="4025392" y="2299800"/>
                    <a:pt x="4014729" y="2310463"/>
                    <a:pt x="4001576" y="2310463"/>
                  </a:cubicBezTo>
                  <a:lnTo>
                    <a:pt x="23816" y="2310463"/>
                  </a:lnTo>
                  <a:cubicBezTo>
                    <a:pt x="10663" y="2310463"/>
                    <a:pt x="0" y="2299800"/>
                    <a:pt x="0" y="2286647"/>
                  </a:cubicBezTo>
                  <a:lnTo>
                    <a:pt x="0" y="23816"/>
                  </a:lnTo>
                  <a:cubicBezTo>
                    <a:pt x="0" y="10663"/>
                    <a:pt x="10663" y="0"/>
                    <a:pt x="23816" y="0"/>
                  </a:cubicBezTo>
                  <a:close/>
                </a:path>
              </a:pathLst>
            </a:custGeom>
            <a:solidFill>
              <a:srgbClr val="FFFFFF"/>
            </a:solidFill>
            <a:ln w="123825">
              <a:solidFill>
                <a:srgbClr val="6FAF07"/>
              </a:solidFill>
            </a:ln>
          </p:spPr>
        </p:sp>
        <p:sp>
          <p:nvSpPr>
            <p:cNvPr name="TextBox 5" id="5"/>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744034" y="1610530"/>
            <a:ext cx="14799931" cy="7647770"/>
            <a:chOff x="0" y="0"/>
            <a:chExt cx="3897924" cy="2014227"/>
          </a:xfrm>
        </p:grpSpPr>
        <p:sp>
          <p:nvSpPr>
            <p:cNvPr name="Freeform 7" id="7"/>
            <p:cNvSpPr/>
            <p:nvPr/>
          </p:nvSpPr>
          <p:spPr>
            <a:xfrm flipH="false" flipV="false">
              <a:off x="0" y="0"/>
              <a:ext cx="3897924" cy="2014227"/>
            </a:xfrm>
            <a:custGeom>
              <a:avLst/>
              <a:gdLst/>
              <a:ahLst/>
              <a:cxnLst/>
              <a:rect r="r" b="b" t="t" l="l"/>
              <a:pathLst>
                <a:path h="2014227" w="3897924">
                  <a:moveTo>
                    <a:pt x="26155" y="0"/>
                  </a:moveTo>
                  <a:lnTo>
                    <a:pt x="3871769" y="0"/>
                  </a:lnTo>
                  <a:cubicBezTo>
                    <a:pt x="3878706" y="0"/>
                    <a:pt x="3885359" y="2756"/>
                    <a:pt x="3890264" y="7661"/>
                  </a:cubicBezTo>
                  <a:cubicBezTo>
                    <a:pt x="3895169" y="12566"/>
                    <a:pt x="3897924" y="19218"/>
                    <a:pt x="3897924" y="26155"/>
                  </a:cubicBezTo>
                  <a:lnTo>
                    <a:pt x="3897924" y="1988072"/>
                  </a:lnTo>
                  <a:cubicBezTo>
                    <a:pt x="3897924" y="2002517"/>
                    <a:pt x="3886214" y="2014227"/>
                    <a:pt x="3871769" y="2014227"/>
                  </a:cubicBezTo>
                  <a:lnTo>
                    <a:pt x="26155" y="2014227"/>
                  </a:lnTo>
                  <a:cubicBezTo>
                    <a:pt x="11710" y="2014227"/>
                    <a:pt x="0" y="2002517"/>
                    <a:pt x="0" y="1988072"/>
                  </a:cubicBezTo>
                  <a:lnTo>
                    <a:pt x="0" y="26155"/>
                  </a:lnTo>
                  <a:cubicBezTo>
                    <a:pt x="0" y="11710"/>
                    <a:pt x="11710" y="0"/>
                    <a:pt x="26155" y="0"/>
                  </a:cubicBezTo>
                  <a:close/>
                </a:path>
              </a:pathLst>
            </a:custGeom>
            <a:solidFill>
              <a:srgbClr val="FFFFFF"/>
            </a:solidFill>
            <a:ln w="57150">
              <a:solidFill>
                <a:srgbClr val="6FAF07"/>
              </a:solidFill>
            </a:ln>
          </p:spPr>
        </p:sp>
        <p:sp>
          <p:nvSpPr>
            <p:cNvPr name="TextBox 8" id="8"/>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9" id="9"/>
          <p:cNvGrpSpPr/>
          <p:nvPr/>
        </p:nvGrpSpPr>
        <p:grpSpPr>
          <a:xfrm rot="0">
            <a:off x="3006370" y="3368440"/>
            <a:ext cx="5793107" cy="4863983"/>
            <a:chOff x="0" y="0"/>
            <a:chExt cx="795276" cy="667726"/>
          </a:xfrm>
        </p:grpSpPr>
        <p:sp>
          <p:nvSpPr>
            <p:cNvPr name="Freeform 10" id="10"/>
            <p:cNvSpPr/>
            <p:nvPr/>
          </p:nvSpPr>
          <p:spPr>
            <a:xfrm flipH="false" flipV="false">
              <a:off x="0" y="0"/>
              <a:ext cx="795276" cy="667726"/>
            </a:xfrm>
            <a:custGeom>
              <a:avLst/>
              <a:gdLst/>
              <a:ahLst/>
              <a:cxnLst/>
              <a:rect r="r" b="b" t="t" l="l"/>
              <a:pathLst>
                <a:path h="667726" w="795276">
                  <a:moveTo>
                    <a:pt x="50783" y="0"/>
                  </a:moveTo>
                  <a:lnTo>
                    <a:pt x="744493" y="0"/>
                  </a:lnTo>
                  <a:cubicBezTo>
                    <a:pt x="757961" y="0"/>
                    <a:pt x="770878" y="5350"/>
                    <a:pt x="780402" y="14874"/>
                  </a:cubicBezTo>
                  <a:cubicBezTo>
                    <a:pt x="789926" y="24398"/>
                    <a:pt x="795276" y="37315"/>
                    <a:pt x="795276" y="50783"/>
                  </a:cubicBezTo>
                  <a:lnTo>
                    <a:pt x="795276" y="616943"/>
                  </a:lnTo>
                  <a:cubicBezTo>
                    <a:pt x="795276" y="644990"/>
                    <a:pt x="772539" y="667726"/>
                    <a:pt x="744493" y="667726"/>
                  </a:cubicBezTo>
                  <a:lnTo>
                    <a:pt x="50783" y="667726"/>
                  </a:lnTo>
                  <a:cubicBezTo>
                    <a:pt x="37315" y="667726"/>
                    <a:pt x="24398" y="662376"/>
                    <a:pt x="14874" y="652852"/>
                  </a:cubicBezTo>
                  <a:cubicBezTo>
                    <a:pt x="5350" y="643328"/>
                    <a:pt x="0" y="630411"/>
                    <a:pt x="0" y="616943"/>
                  </a:cubicBezTo>
                  <a:lnTo>
                    <a:pt x="0" y="50783"/>
                  </a:lnTo>
                  <a:cubicBezTo>
                    <a:pt x="0" y="37315"/>
                    <a:pt x="5350" y="24398"/>
                    <a:pt x="14874" y="14874"/>
                  </a:cubicBezTo>
                  <a:cubicBezTo>
                    <a:pt x="24398" y="5350"/>
                    <a:pt x="37315" y="0"/>
                    <a:pt x="50783" y="0"/>
                  </a:cubicBezTo>
                  <a:close/>
                </a:path>
              </a:pathLst>
            </a:custGeom>
            <a:solidFill>
              <a:srgbClr val="000000">
                <a:alpha val="0"/>
              </a:srgbClr>
            </a:solidFill>
            <a:ln w="47625">
              <a:solidFill>
                <a:srgbClr val="6FAF07"/>
              </a:solidFill>
            </a:ln>
          </p:spPr>
        </p:sp>
        <p:sp>
          <p:nvSpPr>
            <p:cNvPr name="TextBox 11" id="11"/>
            <p:cNvSpPr txBox="true"/>
            <p:nvPr/>
          </p:nvSpPr>
          <p:spPr>
            <a:xfrm>
              <a:off x="0" y="-76200"/>
              <a:ext cx="812800" cy="889000"/>
            </a:xfrm>
            <a:prstGeom prst="rect">
              <a:avLst/>
            </a:prstGeom>
          </p:spPr>
          <p:txBody>
            <a:bodyPr anchor="ctr" rtlCol="false" tIns="47486" lIns="47486" bIns="47486" rIns="47486"/>
            <a:lstStyle/>
            <a:p>
              <a:pPr algn="ctr">
                <a:lnSpc>
                  <a:spcPts val="6160"/>
                </a:lnSpc>
              </a:pPr>
            </a:p>
          </p:txBody>
        </p:sp>
      </p:grpSp>
      <p:grpSp>
        <p:nvGrpSpPr>
          <p:cNvPr name="Group 12" id="12"/>
          <p:cNvGrpSpPr/>
          <p:nvPr/>
        </p:nvGrpSpPr>
        <p:grpSpPr>
          <a:xfrm rot="0">
            <a:off x="2555913" y="3058540"/>
            <a:ext cx="1106455" cy="1011433"/>
            <a:chOff x="0" y="0"/>
            <a:chExt cx="635000" cy="580466"/>
          </a:xfrm>
        </p:grpSpPr>
        <p:sp>
          <p:nvSpPr>
            <p:cNvPr name="Freeform 13" id="13"/>
            <p:cNvSpPr/>
            <p:nvPr/>
          </p:nvSpPr>
          <p:spPr>
            <a:xfrm flipH="false" flipV="false">
              <a:off x="0" y="0"/>
              <a:ext cx="635000" cy="564751"/>
            </a:xfrm>
            <a:custGeom>
              <a:avLst/>
              <a:gdLst/>
              <a:ahLst/>
              <a:cxnLst/>
              <a:rect r="r" b="b" t="t" l="l"/>
              <a:pathLst>
                <a:path h="564751" w="635000">
                  <a:moveTo>
                    <a:pt x="635000" y="131195"/>
                  </a:moveTo>
                  <a:lnTo>
                    <a:pt x="635000" y="334972"/>
                  </a:lnTo>
                  <a:cubicBezTo>
                    <a:pt x="635000" y="413686"/>
                    <a:pt x="585622" y="483942"/>
                    <a:pt x="511561" y="510605"/>
                  </a:cubicBezTo>
                  <a:lnTo>
                    <a:pt x="440939" y="536028"/>
                  </a:lnTo>
                  <a:cubicBezTo>
                    <a:pt x="361153" y="564751"/>
                    <a:pt x="273847" y="564751"/>
                    <a:pt x="194061" y="536028"/>
                  </a:cubicBezTo>
                  <a:lnTo>
                    <a:pt x="123439" y="510605"/>
                  </a:lnTo>
                  <a:cubicBezTo>
                    <a:pt x="49378" y="483942"/>
                    <a:pt x="0" y="413686"/>
                    <a:pt x="0" y="334972"/>
                  </a:cubicBezTo>
                  <a:lnTo>
                    <a:pt x="0" y="131195"/>
                  </a:lnTo>
                  <a:cubicBezTo>
                    <a:pt x="0" y="96400"/>
                    <a:pt x="13822" y="63030"/>
                    <a:pt x="38426" y="38426"/>
                  </a:cubicBezTo>
                  <a:cubicBezTo>
                    <a:pt x="63030" y="13822"/>
                    <a:pt x="96400" y="0"/>
                    <a:pt x="131195" y="0"/>
                  </a:cubicBezTo>
                  <a:lnTo>
                    <a:pt x="503805" y="0"/>
                  </a:lnTo>
                  <a:cubicBezTo>
                    <a:pt x="538600" y="0"/>
                    <a:pt x="571970" y="13822"/>
                    <a:pt x="596574" y="38426"/>
                  </a:cubicBezTo>
                  <a:cubicBezTo>
                    <a:pt x="621178" y="63030"/>
                    <a:pt x="635000" y="96400"/>
                    <a:pt x="635000" y="131195"/>
                  </a:cubicBezTo>
                  <a:close/>
                </a:path>
              </a:pathLst>
            </a:custGeom>
            <a:solidFill>
              <a:srgbClr val="FEFFFF"/>
            </a:solidFill>
            <a:ln w="47625">
              <a:solidFill>
                <a:srgbClr val="6FAF07"/>
              </a:solidFill>
            </a:ln>
          </p:spPr>
        </p:sp>
        <p:sp>
          <p:nvSpPr>
            <p:cNvPr name="TextBox 14" id="14"/>
            <p:cNvSpPr txBox="true"/>
            <p:nvPr/>
          </p:nvSpPr>
          <p:spPr>
            <a:xfrm>
              <a:off x="0" y="-76200"/>
              <a:ext cx="635000" cy="774700"/>
            </a:xfrm>
            <a:prstGeom prst="rect">
              <a:avLst/>
            </a:prstGeom>
          </p:spPr>
          <p:txBody>
            <a:bodyPr anchor="ctr" rtlCol="false" tIns="47486" lIns="47486" bIns="47486" rIns="47486"/>
            <a:lstStyle/>
            <a:p>
              <a:pPr algn="ctr">
                <a:lnSpc>
                  <a:spcPts val="6020"/>
                </a:lnSpc>
              </a:pPr>
            </a:p>
          </p:txBody>
        </p:sp>
      </p:grpSp>
      <p:grpSp>
        <p:nvGrpSpPr>
          <p:cNvPr name="Group 15" id="15"/>
          <p:cNvGrpSpPr/>
          <p:nvPr/>
        </p:nvGrpSpPr>
        <p:grpSpPr>
          <a:xfrm rot="0">
            <a:off x="9594093" y="3368440"/>
            <a:ext cx="5793107" cy="4863983"/>
            <a:chOff x="0" y="0"/>
            <a:chExt cx="795276" cy="667726"/>
          </a:xfrm>
        </p:grpSpPr>
        <p:sp>
          <p:nvSpPr>
            <p:cNvPr name="Freeform 16" id="16"/>
            <p:cNvSpPr/>
            <p:nvPr/>
          </p:nvSpPr>
          <p:spPr>
            <a:xfrm flipH="false" flipV="false">
              <a:off x="0" y="0"/>
              <a:ext cx="795276" cy="667726"/>
            </a:xfrm>
            <a:custGeom>
              <a:avLst/>
              <a:gdLst/>
              <a:ahLst/>
              <a:cxnLst/>
              <a:rect r="r" b="b" t="t" l="l"/>
              <a:pathLst>
                <a:path h="667726" w="795276">
                  <a:moveTo>
                    <a:pt x="50783" y="0"/>
                  </a:moveTo>
                  <a:lnTo>
                    <a:pt x="744493" y="0"/>
                  </a:lnTo>
                  <a:cubicBezTo>
                    <a:pt x="757961" y="0"/>
                    <a:pt x="770878" y="5350"/>
                    <a:pt x="780402" y="14874"/>
                  </a:cubicBezTo>
                  <a:cubicBezTo>
                    <a:pt x="789926" y="24398"/>
                    <a:pt x="795276" y="37315"/>
                    <a:pt x="795276" y="50783"/>
                  </a:cubicBezTo>
                  <a:lnTo>
                    <a:pt x="795276" y="616943"/>
                  </a:lnTo>
                  <a:cubicBezTo>
                    <a:pt x="795276" y="644990"/>
                    <a:pt x="772539" y="667726"/>
                    <a:pt x="744493" y="667726"/>
                  </a:cubicBezTo>
                  <a:lnTo>
                    <a:pt x="50783" y="667726"/>
                  </a:lnTo>
                  <a:cubicBezTo>
                    <a:pt x="37315" y="667726"/>
                    <a:pt x="24398" y="662376"/>
                    <a:pt x="14874" y="652852"/>
                  </a:cubicBezTo>
                  <a:cubicBezTo>
                    <a:pt x="5350" y="643328"/>
                    <a:pt x="0" y="630411"/>
                    <a:pt x="0" y="616943"/>
                  </a:cubicBezTo>
                  <a:lnTo>
                    <a:pt x="0" y="50783"/>
                  </a:lnTo>
                  <a:cubicBezTo>
                    <a:pt x="0" y="37315"/>
                    <a:pt x="5350" y="24398"/>
                    <a:pt x="14874" y="14874"/>
                  </a:cubicBezTo>
                  <a:cubicBezTo>
                    <a:pt x="24398" y="5350"/>
                    <a:pt x="37315" y="0"/>
                    <a:pt x="50783" y="0"/>
                  </a:cubicBezTo>
                  <a:close/>
                </a:path>
              </a:pathLst>
            </a:custGeom>
            <a:solidFill>
              <a:srgbClr val="000000">
                <a:alpha val="0"/>
              </a:srgbClr>
            </a:solidFill>
            <a:ln w="47625">
              <a:solidFill>
                <a:srgbClr val="6FAF07"/>
              </a:solidFill>
            </a:ln>
          </p:spPr>
        </p:sp>
        <p:sp>
          <p:nvSpPr>
            <p:cNvPr name="TextBox 17" id="17"/>
            <p:cNvSpPr txBox="true"/>
            <p:nvPr/>
          </p:nvSpPr>
          <p:spPr>
            <a:xfrm>
              <a:off x="0" y="-76200"/>
              <a:ext cx="812800" cy="889000"/>
            </a:xfrm>
            <a:prstGeom prst="rect">
              <a:avLst/>
            </a:prstGeom>
          </p:spPr>
          <p:txBody>
            <a:bodyPr anchor="ctr" rtlCol="false" tIns="47486" lIns="47486" bIns="47486" rIns="47486"/>
            <a:lstStyle/>
            <a:p>
              <a:pPr algn="ctr">
                <a:lnSpc>
                  <a:spcPts val="6160"/>
                </a:lnSpc>
              </a:pPr>
            </a:p>
          </p:txBody>
        </p:sp>
      </p:grpSp>
      <p:grpSp>
        <p:nvGrpSpPr>
          <p:cNvPr name="Group 18" id="18"/>
          <p:cNvGrpSpPr/>
          <p:nvPr/>
        </p:nvGrpSpPr>
        <p:grpSpPr>
          <a:xfrm rot="0">
            <a:off x="9143636" y="3058540"/>
            <a:ext cx="1106455" cy="1011433"/>
            <a:chOff x="0" y="0"/>
            <a:chExt cx="635000" cy="580466"/>
          </a:xfrm>
        </p:grpSpPr>
        <p:sp>
          <p:nvSpPr>
            <p:cNvPr name="Freeform 19" id="19"/>
            <p:cNvSpPr/>
            <p:nvPr/>
          </p:nvSpPr>
          <p:spPr>
            <a:xfrm flipH="false" flipV="false">
              <a:off x="0" y="0"/>
              <a:ext cx="635000" cy="564751"/>
            </a:xfrm>
            <a:custGeom>
              <a:avLst/>
              <a:gdLst/>
              <a:ahLst/>
              <a:cxnLst/>
              <a:rect r="r" b="b" t="t" l="l"/>
              <a:pathLst>
                <a:path h="564751" w="635000">
                  <a:moveTo>
                    <a:pt x="635000" y="131195"/>
                  </a:moveTo>
                  <a:lnTo>
                    <a:pt x="635000" y="334972"/>
                  </a:lnTo>
                  <a:cubicBezTo>
                    <a:pt x="635000" y="413686"/>
                    <a:pt x="585622" y="483942"/>
                    <a:pt x="511561" y="510605"/>
                  </a:cubicBezTo>
                  <a:lnTo>
                    <a:pt x="440939" y="536028"/>
                  </a:lnTo>
                  <a:cubicBezTo>
                    <a:pt x="361153" y="564751"/>
                    <a:pt x="273847" y="564751"/>
                    <a:pt x="194061" y="536028"/>
                  </a:cubicBezTo>
                  <a:lnTo>
                    <a:pt x="123439" y="510605"/>
                  </a:lnTo>
                  <a:cubicBezTo>
                    <a:pt x="49378" y="483942"/>
                    <a:pt x="0" y="413686"/>
                    <a:pt x="0" y="334972"/>
                  </a:cubicBezTo>
                  <a:lnTo>
                    <a:pt x="0" y="131195"/>
                  </a:lnTo>
                  <a:cubicBezTo>
                    <a:pt x="0" y="96400"/>
                    <a:pt x="13822" y="63030"/>
                    <a:pt x="38426" y="38426"/>
                  </a:cubicBezTo>
                  <a:cubicBezTo>
                    <a:pt x="63030" y="13822"/>
                    <a:pt x="96400" y="0"/>
                    <a:pt x="131195" y="0"/>
                  </a:cubicBezTo>
                  <a:lnTo>
                    <a:pt x="503805" y="0"/>
                  </a:lnTo>
                  <a:cubicBezTo>
                    <a:pt x="538600" y="0"/>
                    <a:pt x="571970" y="13822"/>
                    <a:pt x="596574" y="38426"/>
                  </a:cubicBezTo>
                  <a:cubicBezTo>
                    <a:pt x="621178" y="63030"/>
                    <a:pt x="635000" y="96400"/>
                    <a:pt x="635000" y="131195"/>
                  </a:cubicBezTo>
                  <a:close/>
                </a:path>
              </a:pathLst>
            </a:custGeom>
            <a:solidFill>
              <a:srgbClr val="FEFFFF"/>
            </a:solidFill>
            <a:ln w="47625">
              <a:solidFill>
                <a:srgbClr val="6FAF07"/>
              </a:solidFill>
            </a:ln>
          </p:spPr>
        </p:sp>
        <p:sp>
          <p:nvSpPr>
            <p:cNvPr name="TextBox 20" id="20"/>
            <p:cNvSpPr txBox="true"/>
            <p:nvPr/>
          </p:nvSpPr>
          <p:spPr>
            <a:xfrm>
              <a:off x="0" y="-76200"/>
              <a:ext cx="635000" cy="774700"/>
            </a:xfrm>
            <a:prstGeom prst="rect">
              <a:avLst/>
            </a:prstGeom>
          </p:spPr>
          <p:txBody>
            <a:bodyPr anchor="ctr" rtlCol="false" tIns="47486" lIns="47486" bIns="47486" rIns="47486"/>
            <a:lstStyle/>
            <a:p>
              <a:pPr algn="ctr">
                <a:lnSpc>
                  <a:spcPts val="6020"/>
                </a:lnSpc>
              </a:pPr>
            </a:p>
          </p:txBody>
        </p:sp>
      </p:grpSp>
      <p:pic>
        <p:nvPicPr>
          <p:cNvPr name="Picture 21" id="21"/>
          <p:cNvPicPr>
            <a:picLocks noChangeAspect="true"/>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0" t="0" r="0" b="0"/>
          <a:stretch>
            <a:fillRect/>
          </a:stretch>
        </p:blipFill>
        <p:spPr>
          <a:xfrm flipH="false" flipV="false" rot="0">
            <a:off x="8379254" y="7787433"/>
            <a:ext cx="764382" cy="675435"/>
          </a:xfrm>
          <a:prstGeom prst="rect">
            <a:avLst/>
          </a:prstGeom>
        </p:spPr>
      </p:pic>
      <p:sp>
        <p:nvSpPr>
          <p:cNvPr name="TextBox 22" id="22"/>
          <p:cNvSpPr txBox="true"/>
          <p:nvPr/>
        </p:nvSpPr>
        <p:spPr>
          <a:xfrm rot="0">
            <a:off x="3839478" y="3936443"/>
            <a:ext cx="4214376" cy="573405"/>
          </a:xfrm>
          <a:prstGeom prst="rect">
            <a:avLst/>
          </a:prstGeom>
        </p:spPr>
        <p:txBody>
          <a:bodyPr anchor="t" rtlCol="false" tIns="0" lIns="0" bIns="0" rIns="0">
            <a:spAutoFit/>
          </a:bodyPr>
          <a:lstStyle/>
          <a:p>
            <a:pPr algn="ctr" marL="0" indent="0" lvl="0">
              <a:lnSpc>
                <a:spcPts val="4799"/>
              </a:lnSpc>
              <a:spcBef>
                <a:spcPct val="0"/>
              </a:spcBef>
            </a:pPr>
            <a:r>
              <a:rPr lang="en-US" sz="3199">
                <a:solidFill>
                  <a:srgbClr val="6FAF07"/>
                </a:solidFill>
                <a:latin typeface="Genty Sans"/>
              </a:rPr>
              <a:t>Universal Offer</a:t>
            </a:r>
          </a:p>
        </p:txBody>
      </p:sp>
      <p:grpSp>
        <p:nvGrpSpPr>
          <p:cNvPr name="Group 23" id="23"/>
          <p:cNvGrpSpPr/>
          <p:nvPr/>
        </p:nvGrpSpPr>
        <p:grpSpPr>
          <a:xfrm rot="0">
            <a:off x="4772701" y="949278"/>
            <a:ext cx="8742597" cy="1322539"/>
            <a:chOff x="0" y="0"/>
            <a:chExt cx="2686494" cy="406400"/>
          </a:xfrm>
        </p:grpSpPr>
        <p:sp>
          <p:nvSpPr>
            <p:cNvPr name="Freeform 24" id="24"/>
            <p:cNvSpPr/>
            <p:nvPr/>
          </p:nvSpPr>
          <p:spPr>
            <a:xfrm flipH="false" flipV="false">
              <a:off x="0" y="0"/>
              <a:ext cx="2686494" cy="406400"/>
            </a:xfrm>
            <a:custGeom>
              <a:avLst/>
              <a:gdLst/>
              <a:ahLst/>
              <a:cxnLst/>
              <a:rect r="r" b="b" t="t" l="l"/>
              <a:pathLst>
                <a:path h="406400" w="2686494">
                  <a:moveTo>
                    <a:pt x="88554" y="0"/>
                  </a:moveTo>
                  <a:lnTo>
                    <a:pt x="2597940" y="0"/>
                  </a:lnTo>
                  <a:cubicBezTo>
                    <a:pt x="2646847" y="0"/>
                    <a:pt x="2686494" y="39647"/>
                    <a:pt x="2686494" y="88554"/>
                  </a:cubicBezTo>
                  <a:lnTo>
                    <a:pt x="2686494" y="317846"/>
                  </a:lnTo>
                  <a:cubicBezTo>
                    <a:pt x="2686494" y="366753"/>
                    <a:pt x="2646847" y="406400"/>
                    <a:pt x="2597940" y="406400"/>
                  </a:cubicBezTo>
                  <a:lnTo>
                    <a:pt x="88554" y="406400"/>
                  </a:lnTo>
                  <a:cubicBezTo>
                    <a:pt x="39647" y="406400"/>
                    <a:pt x="0" y="366753"/>
                    <a:pt x="0" y="317846"/>
                  </a:cubicBezTo>
                  <a:lnTo>
                    <a:pt x="0" y="88554"/>
                  </a:lnTo>
                  <a:cubicBezTo>
                    <a:pt x="0" y="39647"/>
                    <a:pt x="39647" y="0"/>
                    <a:pt x="88554" y="0"/>
                  </a:cubicBezTo>
                  <a:close/>
                </a:path>
              </a:pathLst>
            </a:custGeom>
            <a:solidFill>
              <a:srgbClr val="FFFFFF"/>
            </a:solidFill>
            <a:ln w="57150">
              <a:solidFill>
                <a:srgbClr val="6FAF07"/>
              </a:solidFill>
            </a:ln>
          </p:spPr>
        </p:sp>
        <p:sp>
          <p:nvSpPr>
            <p:cNvPr name="TextBox 25" id="25"/>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sp>
        <p:nvSpPr>
          <p:cNvPr name="TextBox 26" id="26"/>
          <p:cNvSpPr txBox="true"/>
          <p:nvPr/>
        </p:nvSpPr>
        <p:spPr>
          <a:xfrm rot="0">
            <a:off x="4888348" y="1209710"/>
            <a:ext cx="8511304" cy="727888"/>
          </a:xfrm>
          <a:prstGeom prst="rect">
            <a:avLst/>
          </a:prstGeom>
        </p:spPr>
        <p:txBody>
          <a:bodyPr anchor="t" rtlCol="false" tIns="0" lIns="0" bIns="0" rIns="0">
            <a:spAutoFit/>
          </a:bodyPr>
          <a:lstStyle/>
          <a:p>
            <a:pPr algn="ctr" marL="0" indent="0" lvl="0">
              <a:lnSpc>
                <a:spcPts val="5689"/>
              </a:lnSpc>
            </a:pPr>
            <a:r>
              <a:rPr lang="en-US" sz="5080">
                <a:solidFill>
                  <a:srgbClr val="6FAF07"/>
                </a:solidFill>
                <a:latin typeface="Genty Sans"/>
              </a:rPr>
              <a:t>UNIVERSAL VS TARGETED?</a:t>
            </a:r>
          </a:p>
        </p:txBody>
      </p:sp>
      <p:sp>
        <p:nvSpPr>
          <p:cNvPr name="TextBox 27" id="27"/>
          <p:cNvSpPr txBox="true"/>
          <p:nvPr/>
        </p:nvSpPr>
        <p:spPr>
          <a:xfrm rot="0">
            <a:off x="2503895" y="3071130"/>
            <a:ext cx="1210492" cy="796134"/>
          </a:xfrm>
          <a:prstGeom prst="rect">
            <a:avLst/>
          </a:prstGeom>
        </p:spPr>
        <p:txBody>
          <a:bodyPr anchor="t" rtlCol="false" tIns="0" lIns="0" bIns="0" rIns="0">
            <a:spAutoFit/>
          </a:bodyPr>
          <a:lstStyle/>
          <a:p>
            <a:pPr algn="ctr" marL="0" indent="0" lvl="0">
              <a:lnSpc>
                <a:spcPts val="6531"/>
              </a:lnSpc>
              <a:spcBef>
                <a:spcPct val="0"/>
              </a:spcBef>
            </a:pPr>
            <a:r>
              <a:rPr lang="en-US" sz="4354">
                <a:solidFill>
                  <a:srgbClr val="6FAF07"/>
                </a:solidFill>
                <a:latin typeface="Genty Sans"/>
              </a:rPr>
              <a:t>1</a:t>
            </a:r>
          </a:p>
        </p:txBody>
      </p:sp>
      <p:sp>
        <p:nvSpPr>
          <p:cNvPr name="TextBox 28" id="28"/>
          <p:cNvSpPr txBox="true"/>
          <p:nvPr/>
        </p:nvSpPr>
        <p:spPr>
          <a:xfrm rot="0">
            <a:off x="3650254" y="5087812"/>
            <a:ext cx="4592825" cy="2898708"/>
          </a:xfrm>
          <a:prstGeom prst="rect">
            <a:avLst/>
          </a:prstGeom>
        </p:spPr>
        <p:txBody>
          <a:bodyPr anchor="t" rtlCol="false" tIns="0" lIns="0" bIns="0" rIns="0">
            <a:spAutoFit/>
          </a:bodyPr>
          <a:lstStyle/>
          <a:p>
            <a:pPr algn="ctr" marL="0" indent="0" lvl="0">
              <a:lnSpc>
                <a:spcPts val="2884"/>
              </a:lnSpc>
            </a:pPr>
            <a:r>
              <a:rPr lang="en-US" sz="2486">
                <a:solidFill>
                  <a:srgbClr val="6FAF07"/>
                </a:solidFill>
                <a:latin typeface="Sniglet"/>
              </a:rPr>
              <a:t>The LSH may feel that your request could be met through signposting to universal training, accessing the helpline or direct email support in which case you will be informed of what is on offer that might meet your needs.</a:t>
            </a:r>
          </a:p>
        </p:txBody>
      </p:sp>
      <p:sp>
        <p:nvSpPr>
          <p:cNvPr name="TextBox 29" id="29"/>
          <p:cNvSpPr txBox="true"/>
          <p:nvPr/>
        </p:nvSpPr>
        <p:spPr>
          <a:xfrm rot="0">
            <a:off x="9143636" y="3071130"/>
            <a:ext cx="1106455" cy="796134"/>
          </a:xfrm>
          <a:prstGeom prst="rect">
            <a:avLst/>
          </a:prstGeom>
        </p:spPr>
        <p:txBody>
          <a:bodyPr anchor="t" rtlCol="false" tIns="0" lIns="0" bIns="0" rIns="0">
            <a:spAutoFit/>
          </a:bodyPr>
          <a:lstStyle/>
          <a:p>
            <a:pPr algn="ctr" marL="0" indent="0" lvl="0">
              <a:lnSpc>
                <a:spcPts val="6531"/>
              </a:lnSpc>
              <a:spcBef>
                <a:spcPct val="0"/>
              </a:spcBef>
            </a:pPr>
            <a:r>
              <a:rPr lang="en-US" sz="4354">
                <a:solidFill>
                  <a:srgbClr val="6FAF07"/>
                </a:solidFill>
                <a:latin typeface="Genty Sans"/>
              </a:rPr>
              <a:t>2</a:t>
            </a:r>
          </a:p>
        </p:txBody>
      </p:sp>
      <p:sp>
        <p:nvSpPr>
          <p:cNvPr name="TextBox 30" id="30"/>
          <p:cNvSpPr txBox="true"/>
          <p:nvPr/>
        </p:nvSpPr>
        <p:spPr>
          <a:xfrm rot="0">
            <a:off x="10855476" y="3936443"/>
            <a:ext cx="4008218" cy="573405"/>
          </a:xfrm>
          <a:prstGeom prst="rect">
            <a:avLst/>
          </a:prstGeom>
        </p:spPr>
        <p:txBody>
          <a:bodyPr anchor="t" rtlCol="false" tIns="0" lIns="0" bIns="0" rIns="0">
            <a:spAutoFit/>
          </a:bodyPr>
          <a:lstStyle/>
          <a:p>
            <a:pPr algn="ctr" marL="0" indent="0" lvl="0">
              <a:lnSpc>
                <a:spcPts val="4799"/>
              </a:lnSpc>
              <a:spcBef>
                <a:spcPct val="0"/>
              </a:spcBef>
            </a:pPr>
            <a:r>
              <a:rPr lang="en-US" sz="3199">
                <a:solidFill>
                  <a:srgbClr val="6FAF07"/>
                </a:solidFill>
                <a:latin typeface="Genty Sans"/>
              </a:rPr>
              <a:t>Targeted Support</a:t>
            </a:r>
          </a:p>
        </p:txBody>
      </p:sp>
      <p:sp>
        <p:nvSpPr>
          <p:cNvPr name="TextBox 31" id="31"/>
          <p:cNvSpPr txBox="true"/>
          <p:nvPr/>
        </p:nvSpPr>
        <p:spPr>
          <a:xfrm rot="0">
            <a:off x="10270869" y="5078287"/>
            <a:ext cx="4592825" cy="2747324"/>
          </a:xfrm>
          <a:prstGeom prst="rect">
            <a:avLst/>
          </a:prstGeom>
        </p:spPr>
        <p:txBody>
          <a:bodyPr anchor="t" rtlCol="false" tIns="0" lIns="0" bIns="0" rIns="0">
            <a:spAutoFit/>
          </a:bodyPr>
          <a:lstStyle/>
          <a:p>
            <a:pPr algn="ctr" marL="0" indent="0" lvl="0">
              <a:lnSpc>
                <a:spcPts val="3116"/>
              </a:lnSpc>
            </a:pPr>
            <a:r>
              <a:rPr lang="en-US" sz="2686">
                <a:solidFill>
                  <a:srgbClr val="6FAF07"/>
                </a:solidFill>
                <a:latin typeface="Sniglet"/>
              </a:rPr>
              <a:t>The LSH feel the setting has put in a detailed referral with clear outcomes identified and then signpost it to the appropriate team. They will then be in touch to arrange further contact and visits.</a:t>
            </a:r>
          </a:p>
        </p:txBody>
      </p:sp>
      <p:pic>
        <p:nvPicPr>
          <p:cNvPr name="Picture 32" id="32"/>
          <p:cNvPicPr>
            <a:picLocks noChangeAspect="true"/>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0" t="0" r="0" b="0"/>
          <a:stretch>
            <a:fillRect/>
          </a:stretch>
        </p:blipFill>
        <p:spPr>
          <a:xfrm flipH="false" flipV="false" rot="0">
            <a:off x="14911907" y="7787433"/>
            <a:ext cx="764382" cy="675435"/>
          </a:xfrm>
          <a:prstGeom prst="rect">
            <a:avLst/>
          </a:prstGeom>
        </p:spPr>
      </p:pic>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15572" r="0" b="0"/>
          <a:stretch>
            <a:fillRect/>
          </a:stretch>
        </p:blipFill>
        <p:spPr>
          <a:xfrm flipH="false" flipV="false">
            <a:off x="0" y="0"/>
            <a:ext cx="18288000" cy="10287000"/>
          </a:xfrm>
          <a:prstGeom prst="rect">
            <a:avLst/>
          </a:prstGeom>
        </p:spPr>
      </p:pic>
      <p:grpSp>
        <p:nvGrpSpPr>
          <p:cNvPr name="Group 3" id="3"/>
          <p:cNvGrpSpPr/>
          <p:nvPr/>
        </p:nvGrpSpPr>
        <p:grpSpPr>
          <a:xfrm rot="0">
            <a:off x="1099668" y="657799"/>
            <a:ext cx="16253913" cy="9329295"/>
            <a:chOff x="0" y="0"/>
            <a:chExt cx="4025391" cy="2310463"/>
          </a:xfrm>
        </p:grpSpPr>
        <p:sp>
          <p:nvSpPr>
            <p:cNvPr name="Freeform 4" id="4"/>
            <p:cNvSpPr/>
            <p:nvPr/>
          </p:nvSpPr>
          <p:spPr>
            <a:xfrm flipH="false" flipV="false">
              <a:off x="0" y="0"/>
              <a:ext cx="4025392" cy="2310463"/>
            </a:xfrm>
            <a:custGeom>
              <a:avLst/>
              <a:gdLst/>
              <a:ahLst/>
              <a:cxnLst/>
              <a:rect r="r" b="b" t="t" l="l"/>
              <a:pathLst>
                <a:path h="2310463" w="4025392">
                  <a:moveTo>
                    <a:pt x="23816" y="0"/>
                  </a:moveTo>
                  <a:lnTo>
                    <a:pt x="4001576" y="0"/>
                  </a:lnTo>
                  <a:cubicBezTo>
                    <a:pt x="4007892" y="0"/>
                    <a:pt x="4013950" y="2509"/>
                    <a:pt x="4018416" y="6975"/>
                  </a:cubicBezTo>
                  <a:cubicBezTo>
                    <a:pt x="4022882" y="11442"/>
                    <a:pt x="4025392" y="17499"/>
                    <a:pt x="4025392" y="23816"/>
                  </a:cubicBezTo>
                  <a:lnTo>
                    <a:pt x="4025392" y="2286647"/>
                  </a:lnTo>
                  <a:cubicBezTo>
                    <a:pt x="4025392" y="2299800"/>
                    <a:pt x="4014729" y="2310463"/>
                    <a:pt x="4001576" y="2310463"/>
                  </a:cubicBezTo>
                  <a:lnTo>
                    <a:pt x="23816" y="2310463"/>
                  </a:lnTo>
                  <a:cubicBezTo>
                    <a:pt x="10663" y="2310463"/>
                    <a:pt x="0" y="2299800"/>
                    <a:pt x="0" y="2286647"/>
                  </a:cubicBezTo>
                  <a:lnTo>
                    <a:pt x="0" y="23816"/>
                  </a:lnTo>
                  <a:cubicBezTo>
                    <a:pt x="0" y="10663"/>
                    <a:pt x="10663" y="0"/>
                    <a:pt x="23816" y="0"/>
                  </a:cubicBezTo>
                  <a:close/>
                </a:path>
              </a:pathLst>
            </a:custGeom>
            <a:solidFill>
              <a:srgbClr val="FFFFFF"/>
            </a:solidFill>
            <a:ln w="123825">
              <a:solidFill>
                <a:srgbClr val="6FAF07"/>
              </a:solidFill>
            </a:ln>
          </p:spPr>
        </p:sp>
        <p:sp>
          <p:nvSpPr>
            <p:cNvPr name="TextBox 5" id="5"/>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744034" y="1610530"/>
            <a:ext cx="14799931" cy="7647770"/>
            <a:chOff x="0" y="0"/>
            <a:chExt cx="3897924" cy="2014227"/>
          </a:xfrm>
        </p:grpSpPr>
        <p:sp>
          <p:nvSpPr>
            <p:cNvPr name="Freeform 7" id="7"/>
            <p:cNvSpPr/>
            <p:nvPr/>
          </p:nvSpPr>
          <p:spPr>
            <a:xfrm flipH="false" flipV="false">
              <a:off x="0" y="0"/>
              <a:ext cx="3897924" cy="2014227"/>
            </a:xfrm>
            <a:custGeom>
              <a:avLst/>
              <a:gdLst/>
              <a:ahLst/>
              <a:cxnLst/>
              <a:rect r="r" b="b" t="t" l="l"/>
              <a:pathLst>
                <a:path h="2014227" w="3897924">
                  <a:moveTo>
                    <a:pt x="26155" y="0"/>
                  </a:moveTo>
                  <a:lnTo>
                    <a:pt x="3871769" y="0"/>
                  </a:lnTo>
                  <a:cubicBezTo>
                    <a:pt x="3878706" y="0"/>
                    <a:pt x="3885359" y="2756"/>
                    <a:pt x="3890264" y="7661"/>
                  </a:cubicBezTo>
                  <a:cubicBezTo>
                    <a:pt x="3895169" y="12566"/>
                    <a:pt x="3897924" y="19218"/>
                    <a:pt x="3897924" y="26155"/>
                  </a:cubicBezTo>
                  <a:lnTo>
                    <a:pt x="3897924" y="1988072"/>
                  </a:lnTo>
                  <a:cubicBezTo>
                    <a:pt x="3897924" y="2002517"/>
                    <a:pt x="3886214" y="2014227"/>
                    <a:pt x="3871769" y="2014227"/>
                  </a:cubicBezTo>
                  <a:lnTo>
                    <a:pt x="26155" y="2014227"/>
                  </a:lnTo>
                  <a:cubicBezTo>
                    <a:pt x="11710" y="2014227"/>
                    <a:pt x="0" y="2002517"/>
                    <a:pt x="0" y="1988072"/>
                  </a:cubicBezTo>
                  <a:lnTo>
                    <a:pt x="0" y="26155"/>
                  </a:lnTo>
                  <a:cubicBezTo>
                    <a:pt x="0" y="11710"/>
                    <a:pt x="11710" y="0"/>
                    <a:pt x="26155" y="0"/>
                  </a:cubicBezTo>
                  <a:close/>
                </a:path>
              </a:pathLst>
            </a:custGeom>
            <a:solidFill>
              <a:srgbClr val="FFFFFF"/>
            </a:solidFill>
            <a:ln w="57150">
              <a:solidFill>
                <a:srgbClr val="6FAF07"/>
              </a:solidFill>
            </a:ln>
          </p:spPr>
        </p:sp>
        <p:sp>
          <p:nvSpPr>
            <p:cNvPr name="TextBox 8" id="8"/>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9" id="9"/>
          <p:cNvGrpSpPr/>
          <p:nvPr/>
        </p:nvGrpSpPr>
        <p:grpSpPr>
          <a:xfrm rot="0">
            <a:off x="3127879" y="949278"/>
            <a:ext cx="12032242" cy="1321498"/>
            <a:chOff x="0" y="0"/>
            <a:chExt cx="3697362" cy="406080"/>
          </a:xfrm>
        </p:grpSpPr>
        <p:sp>
          <p:nvSpPr>
            <p:cNvPr name="Freeform 10" id="10"/>
            <p:cNvSpPr/>
            <p:nvPr/>
          </p:nvSpPr>
          <p:spPr>
            <a:xfrm flipH="false" flipV="false">
              <a:off x="0" y="0"/>
              <a:ext cx="3697362" cy="406080"/>
            </a:xfrm>
            <a:custGeom>
              <a:avLst/>
              <a:gdLst/>
              <a:ahLst/>
              <a:cxnLst/>
              <a:rect r="r" b="b" t="t" l="l"/>
              <a:pathLst>
                <a:path h="406080" w="3697362">
                  <a:moveTo>
                    <a:pt x="64343" y="0"/>
                  </a:moveTo>
                  <a:lnTo>
                    <a:pt x="3633019" y="0"/>
                  </a:lnTo>
                  <a:cubicBezTo>
                    <a:pt x="3650083" y="0"/>
                    <a:pt x="3666449" y="6779"/>
                    <a:pt x="3678516" y="18846"/>
                  </a:cubicBezTo>
                  <a:cubicBezTo>
                    <a:pt x="3690582" y="30912"/>
                    <a:pt x="3697362" y="47278"/>
                    <a:pt x="3697362" y="64343"/>
                  </a:cubicBezTo>
                  <a:lnTo>
                    <a:pt x="3697362" y="341737"/>
                  </a:lnTo>
                  <a:cubicBezTo>
                    <a:pt x="3697362" y="358802"/>
                    <a:pt x="3690582" y="375168"/>
                    <a:pt x="3678516" y="387235"/>
                  </a:cubicBezTo>
                  <a:cubicBezTo>
                    <a:pt x="3666449" y="399301"/>
                    <a:pt x="3650083" y="406080"/>
                    <a:pt x="3633019" y="406080"/>
                  </a:cubicBezTo>
                  <a:lnTo>
                    <a:pt x="64343" y="406080"/>
                  </a:lnTo>
                  <a:cubicBezTo>
                    <a:pt x="47278" y="406080"/>
                    <a:pt x="30912" y="399301"/>
                    <a:pt x="18846" y="387235"/>
                  </a:cubicBezTo>
                  <a:cubicBezTo>
                    <a:pt x="6779" y="375168"/>
                    <a:pt x="0" y="358802"/>
                    <a:pt x="0" y="341737"/>
                  </a:cubicBezTo>
                  <a:lnTo>
                    <a:pt x="0" y="64343"/>
                  </a:lnTo>
                  <a:cubicBezTo>
                    <a:pt x="0" y="47278"/>
                    <a:pt x="6779" y="30912"/>
                    <a:pt x="18846" y="18846"/>
                  </a:cubicBezTo>
                  <a:cubicBezTo>
                    <a:pt x="30912" y="6779"/>
                    <a:pt x="47278" y="0"/>
                    <a:pt x="64343" y="0"/>
                  </a:cubicBezTo>
                  <a:close/>
                </a:path>
              </a:pathLst>
            </a:custGeom>
            <a:solidFill>
              <a:srgbClr val="FFFFFF"/>
            </a:solidFill>
            <a:ln w="57150">
              <a:solidFill>
                <a:srgbClr val="6FAF07"/>
              </a:solidFill>
            </a:ln>
          </p:spPr>
        </p:sp>
        <p:sp>
          <p:nvSpPr>
            <p:cNvPr name="TextBox 11" id="11"/>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sp>
        <p:nvSpPr>
          <p:cNvPr name="TextBox 12" id="12"/>
          <p:cNvSpPr txBox="true"/>
          <p:nvPr/>
        </p:nvSpPr>
        <p:spPr>
          <a:xfrm rot="0">
            <a:off x="4493621" y="1209710"/>
            <a:ext cx="9300759" cy="839775"/>
          </a:xfrm>
          <a:prstGeom prst="rect">
            <a:avLst/>
          </a:prstGeom>
        </p:spPr>
        <p:txBody>
          <a:bodyPr anchor="t" rtlCol="false" tIns="0" lIns="0" bIns="0" rIns="0">
            <a:spAutoFit/>
          </a:bodyPr>
          <a:lstStyle/>
          <a:p>
            <a:pPr algn="ctr" marL="0" indent="0" lvl="0">
              <a:lnSpc>
                <a:spcPts val="6473"/>
              </a:lnSpc>
            </a:pPr>
            <a:r>
              <a:rPr lang="en-US" sz="5780">
                <a:solidFill>
                  <a:srgbClr val="6FAF07"/>
                </a:solidFill>
                <a:latin typeface="Genty Sans"/>
              </a:rPr>
              <a:t>WHAT SHOULD I EXPECT?</a:t>
            </a:r>
          </a:p>
        </p:txBody>
      </p:sp>
      <p:grpSp>
        <p:nvGrpSpPr>
          <p:cNvPr name="Group 13" id="13"/>
          <p:cNvGrpSpPr/>
          <p:nvPr/>
        </p:nvGrpSpPr>
        <p:grpSpPr>
          <a:xfrm rot="0">
            <a:off x="7818621" y="4057946"/>
            <a:ext cx="2816007" cy="2816007"/>
            <a:chOff x="0" y="0"/>
            <a:chExt cx="3754676" cy="3754676"/>
          </a:xfrm>
        </p:grpSpPr>
        <p:sp>
          <p:nvSpPr>
            <p:cNvPr name="TextBox 14" id="14"/>
            <p:cNvSpPr txBox="true"/>
            <p:nvPr/>
          </p:nvSpPr>
          <p:spPr>
            <a:xfrm rot="0">
              <a:off x="3277905" y="121422"/>
              <a:ext cx="294348" cy="397299"/>
            </a:xfrm>
            <a:prstGeom prst="rect">
              <a:avLst/>
            </a:prstGeom>
          </p:spPr>
          <p:txBody>
            <a:bodyPr anchor="t" rtlCol="false" tIns="0" lIns="0" bIns="0" rIns="0">
              <a:spAutoFit/>
            </a:bodyPr>
            <a:lstStyle/>
            <a:p>
              <a:pPr algn="ctr">
                <a:lnSpc>
                  <a:spcPts val="1226"/>
                </a:lnSpc>
              </a:pPr>
            </a:p>
            <a:p>
              <a:pPr algn="ctr">
                <a:lnSpc>
                  <a:spcPts val="1226"/>
                </a:lnSpc>
              </a:pPr>
              <a:r>
                <a:rPr lang="en-US" sz="875">
                  <a:solidFill>
                    <a:srgbClr val="000000"/>
                  </a:solidFill>
                  <a:latin typeface="Canva Sans"/>
                </a:rPr>
                <a:t>25%</a:t>
              </a:r>
            </a:p>
          </p:txBody>
        </p:sp>
        <p:sp>
          <p:nvSpPr>
            <p:cNvPr name="TextBox 15" id="15"/>
            <p:cNvSpPr txBox="true"/>
            <p:nvPr/>
          </p:nvSpPr>
          <p:spPr>
            <a:xfrm rot="0">
              <a:off x="3277905" y="3216905"/>
              <a:ext cx="294348" cy="397299"/>
            </a:xfrm>
            <a:prstGeom prst="rect">
              <a:avLst/>
            </a:prstGeom>
          </p:spPr>
          <p:txBody>
            <a:bodyPr anchor="t" rtlCol="false" tIns="0" lIns="0" bIns="0" rIns="0">
              <a:spAutoFit/>
            </a:bodyPr>
            <a:lstStyle/>
            <a:p>
              <a:pPr algn="ctr">
                <a:lnSpc>
                  <a:spcPts val="1226"/>
                </a:lnSpc>
              </a:pPr>
            </a:p>
            <a:p>
              <a:pPr algn="ctr">
                <a:lnSpc>
                  <a:spcPts val="1226"/>
                </a:lnSpc>
              </a:pPr>
              <a:r>
                <a:rPr lang="en-US" sz="875">
                  <a:solidFill>
                    <a:srgbClr val="000000"/>
                  </a:solidFill>
                  <a:latin typeface="Canva Sans"/>
                </a:rPr>
                <a:t>25%</a:t>
              </a:r>
            </a:p>
          </p:txBody>
        </p:sp>
        <p:sp>
          <p:nvSpPr>
            <p:cNvPr name="TextBox 16" id="16"/>
            <p:cNvSpPr txBox="true"/>
            <p:nvPr/>
          </p:nvSpPr>
          <p:spPr>
            <a:xfrm rot="0">
              <a:off x="182422" y="3216905"/>
              <a:ext cx="294348" cy="397299"/>
            </a:xfrm>
            <a:prstGeom prst="rect">
              <a:avLst/>
            </a:prstGeom>
          </p:spPr>
          <p:txBody>
            <a:bodyPr anchor="t" rtlCol="false" tIns="0" lIns="0" bIns="0" rIns="0">
              <a:spAutoFit/>
            </a:bodyPr>
            <a:lstStyle/>
            <a:p>
              <a:pPr algn="ctr">
                <a:lnSpc>
                  <a:spcPts val="1226"/>
                </a:lnSpc>
              </a:pPr>
            </a:p>
            <a:p>
              <a:pPr algn="ctr">
                <a:lnSpc>
                  <a:spcPts val="1226"/>
                </a:lnSpc>
              </a:pPr>
              <a:r>
                <a:rPr lang="en-US" sz="875">
                  <a:solidFill>
                    <a:srgbClr val="000000"/>
                  </a:solidFill>
                  <a:latin typeface="Canva Sans"/>
                </a:rPr>
                <a:t>25%</a:t>
              </a:r>
            </a:p>
          </p:txBody>
        </p:sp>
        <p:sp>
          <p:nvSpPr>
            <p:cNvPr name="TextBox 17" id="17"/>
            <p:cNvSpPr txBox="true"/>
            <p:nvPr/>
          </p:nvSpPr>
          <p:spPr>
            <a:xfrm rot="0">
              <a:off x="182422" y="121422"/>
              <a:ext cx="294348" cy="397299"/>
            </a:xfrm>
            <a:prstGeom prst="rect">
              <a:avLst/>
            </a:prstGeom>
          </p:spPr>
          <p:txBody>
            <a:bodyPr anchor="t" rtlCol="false" tIns="0" lIns="0" bIns="0" rIns="0">
              <a:spAutoFit/>
            </a:bodyPr>
            <a:lstStyle/>
            <a:p>
              <a:pPr algn="ctr">
                <a:lnSpc>
                  <a:spcPts val="1226"/>
                </a:lnSpc>
              </a:pPr>
            </a:p>
            <a:p>
              <a:pPr algn="ctr">
                <a:lnSpc>
                  <a:spcPts val="1226"/>
                </a:lnSpc>
              </a:pPr>
              <a:r>
                <a:rPr lang="en-US" sz="875">
                  <a:solidFill>
                    <a:srgbClr val="000000"/>
                  </a:solidFill>
                  <a:latin typeface="Canva Sans"/>
                </a:rPr>
                <a:t>25%</a:t>
              </a:r>
            </a:p>
          </p:txBody>
        </p:sp>
        <p:grpSp>
          <p:nvGrpSpPr>
            <p:cNvPr name="Group 18" id="18"/>
            <p:cNvGrpSpPr>
              <a:grpSpLocks noChangeAspect="true"/>
            </p:cNvGrpSpPr>
            <p:nvPr/>
          </p:nvGrpSpPr>
          <p:grpSpPr>
            <a:xfrm rot="0">
              <a:off x="0" y="0"/>
              <a:ext cx="3754676" cy="3754676"/>
              <a:chOff x="0" y="0"/>
              <a:chExt cx="2540000" cy="2540000"/>
            </a:xfrm>
          </p:grpSpPr>
          <p:sp>
            <p:nvSpPr>
              <p:cNvPr name="Freeform 19" id="19"/>
              <p:cNvSpPr/>
              <p:nvPr/>
            </p:nvSpPr>
            <p:spPr>
              <a:xfrm flipH="false" flipV="false">
                <a:off x="1270000" y="0"/>
                <a:ext cx="1285798" cy="1333474"/>
              </a:xfrm>
              <a:custGeom>
                <a:avLst/>
                <a:gdLst/>
                <a:ahLst/>
                <a:cxnLst/>
                <a:rect r="r" b="b" t="t" l="l"/>
                <a:pathLst>
                  <a:path h="1333474" w="1285798">
                    <a:moveTo>
                      <a:pt x="0" y="0"/>
                    </a:moveTo>
                    <a:cubicBezTo>
                      <a:pt x="347841" y="0"/>
                      <a:pt x="680458" y="142671"/>
                      <a:pt x="920193" y="394703"/>
                    </a:cubicBezTo>
                    <a:cubicBezTo>
                      <a:pt x="1159929" y="646735"/>
                      <a:pt x="1285798" y="986067"/>
                      <a:pt x="1268413" y="1333474"/>
                    </a:cubicBezTo>
                    <a:lnTo>
                      <a:pt x="634206" y="1301737"/>
                    </a:lnTo>
                    <a:cubicBezTo>
                      <a:pt x="642899" y="1128034"/>
                      <a:pt x="579964" y="958368"/>
                      <a:pt x="460097" y="832352"/>
                    </a:cubicBezTo>
                    <a:cubicBezTo>
                      <a:pt x="340229" y="706336"/>
                      <a:pt x="173920" y="635000"/>
                      <a:pt x="0" y="635000"/>
                    </a:cubicBezTo>
                    <a:close/>
                  </a:path>
                </a:pathLst>
              </a:custGeom>
              <a:solidFill>
                <a:srgbClr val="BFEB37"/>
              </a:solidFill>
            </p:spPr>
          </p:sp>
          <p:sp>
            <p:nvSpPr>
              <p:cNvPr name="Freeform 20" id="20"/>
              <p:cNvSpPr/>
              <p:nvPr/>
            </p:nvSpPr>
            <p:spPr>
              <a:xfrm flipH="false" flipV="false">
                <a:off x="1206526" y="1270000"/>
                <a:ext cx="1333474" cy="1285798"/>
              </a:xfrm>
              <a:custGeom>
                <a:avLst/>
                <a:gdLst/>
                <a:ahLst/>
                <a:cxnLst/>
                <a:rect r="r" b="b" t="t" l="l"/>
                <a:pathLst>
                  <a:path h="1285798" w="1333474">
                    <a:moveTo>
                      <a:pt x="1333474" y="0"/>
                    </a:moveTo>
                    <a:cubicBezTo>
                      <a:pt x="1333474" y="347841"/>
                      <a:pt x="1190803" y="680458"/>
                      <a:pt x="938771" y="920193"/>
                    </a:cubicBezTo>
                    <a:cubicBezTo>
                      <a:pt x="686738" y="1159929"/>
                      <a:pt x="347407" y="1285798"/>
                      <a:pt x="0" y="1268413"/>
                    </a:cubicBezTo>
                    <a:lnTo>
                      <a:pt x="31737" y="634206"/>
                    </a:lnTo>
                    <a:cubicBezTo>
                      <a:pt x="205440" y="642899"/>
                      <a:pt x="375106" y="579964"/>
                      <a:pt x="501122" y="460097"/>
                    </a:cubicBezTo>
                    <a:cubicBezTo>
                      <a:pt x="627138" y="340229"/>
                      <a:pt x="698474" y="173920"/>
                      <a:pt x="698474" y="0"/>
                    </a:cubicBezTo>
                    <a:close/>
                  </a:path>
                </a:pathLst>
              </a:custGeom>
              <a:solidFill>
                <a:srgbClr val="4ACF66"/>
              </a:solidFill>
            </p:spPr>
          </p:sp>
          <p:sp>
            <p:nvSpPr>
              <p:cNvPr name="Freeform 21" id="21"/>
              <p:cNvSpPr/>
              <p:nvPr/>
            </p:nvSpPr>
            <p:spPr>
              <a:xfrm flipH="false" flipV="false">
                <a:off x="-15798" y="1206526"/>
                <a:ext cx="1285798" cy="1333474"/>
              </a:xfrm>
              <a:custGeom>
                <a:avLst/>
                <a:gdLst/>
                <a:ahLst/>
                <a:cxnLst/>
                <a:rect r="r" b="b" t="t" l="l"/>
                <a:pathLst>
                  <a:path h="1333474" w="1285798">
                    <a:moveTo>
                      <a:pt x="1285798" y="1333474"/>
                    </a:moveTo>
                    <a:cubicBezTo>
                      <a:pt x="937957" y="1333474"/>
                      <a:pt x="605340" y="1190803"/>
                      <a:pt x="365605" y="938771"/>
                    </a:cubicBezTo>
                    <a:cubicBezTo>
                      <a:pt x="125869" y="686738"/>
                      <a:pt x="0" y="347407"/>
                      <a:pt x="17385" y="0"/>
                    </a:cubicBezTo>
                    <a:lnTo>
                      <a:pt x="651592" y="31737"/>
                    </a:lnTo>
                    <a:cubicBezTo>
                      <a:pt x="642899" y="205440"/>
                      <a:pt x="705834" y="375106"/>
                      <a:pt x="825701" y="501122"/>
                    </a:cubicBezTo>
                    <a:cubicBezTo>
                      <a:pt x="945569" y="627138"/>
                      <a:pt x="1111878" y="698474"/>
                      <a:pt x="1285798" y="698474"/>
                    </a:cubicBezTo>
                    <a:close/>
                  </a:path>
                </a:pathLst>
              </a:custGeom>
              <a:solidFill>
                <a:srgbClr val="00AA86"/>
              </a:solidFill>
            </p:spPr>
          </p:sp>
          <p:sp>
            <p:nvSpPr>
              <p:cNvPr name="Freeform 22" id="22"/>
              <p:cNvSpPr/>
              <p:nvPr/>
            </p:nvSpPr>
            <p:spPr>
              <a:xfrm flipH="false" flipV="false">
                <a:off x="0" y="0"/>
                <a:ext cx="1269937" cy="1270000"/>
              </a:xfrm>
              <a:custGeom>
                <a:avLst/>
                <a:gdLst/>
                <a:ahLst/>
                <a:cxnLst/>
                <a:rect r="r" b="b" t="t" l="l"/>
                <a:pathLst>
                  <a:path h="1270000" w="1269937">
                    <a:moveTo>
                      <a:pt x="0" y="1270000"/>
                    </a:moveTo>
                    <a:cubicBezTo>
                      <a:pt x="0" y="568648"/>
                      <a:pt x="568521" y="70"/>
                      <a:pt x="1269873" y="0"/>
                    </a:cubicBezTo>
                    <a:lnTo>
                      <a:pt x="1269937" y="635000"/>
                    </a:lnTo>
                    <a:cubicBezTo>
                      <a:pt x="919260" y="635035"/>
                      <a:pt x="635000" y="919324"/>
                      <a:pt x="635000" y="1270000"/>
                    </a:cubicBezTo>
                    <a:close/>
                  </a:path>
                </a:pathLst>
              </a:custGeom>
              <a:solidFill>
                <a:srgbClr val="00808A"/>
              </a:solidFill>
            </p:spPr>
          </p:sp>
        </p:grpSp>
      </p:grpSp>
      <p:grpSp>
        <p:nvGrpSpPr>
          <p:cNvPr name="Group 23" id="23"/>
          <p:cNvGrpSpPr/>
          <p:nvPr/>
        </p:nvGrpSpPr>
        <p:grpSpPr>
          <a:xfrm rot="0">
            <a:off x="11339331" y="3738562"/>
            <a:ext cx="4545280" cy="1695230"/>
            <a:chOff x="0" y="0"/>
            <a:chExt cx="623975" cy="232721"/>
          </a:xfrm>
        </p:grpSpPr>
        <p:sp>
          <p:nvSpPr>
            <p:cNvPr name="Freeform 24" id="24"/>
            <p:cNvSpPr/>
            <p:nvPr/>
          </p:nvSpPr>
          <p:spPr>
            <a:xfrm flipH="false" flipV="false">
              <a:off x="0" y="0"/>
              <a:ext cx="623975" cy="232721"/>
            </a:xfrm>
            <a:custGeom>
              <a:avLst/>
              <a:gdLst/>
              <a:ahLst/>
              <a:cxnLst/>
              <a:rect r="r" b="b" t="t" l="l"/>
              <a:pathLst>
                <a:path h="232721" w="623975">
                  <a:moveTo>
                    <a:pt x="64725" y="0"/>
                  </a:moveTo>
                  <a:lnTo>
                    <a:pt x="559250" y="0"/>
                  </a:lnTo>
                  <a:cubicBezTo>
                    <a:pt x="594996" y="0"/>
                    <a:pt x="623975" y="28978"/>
                    <a:pt x="623975" y="64725"/>
                  </a:cubicBezTo>
                  <a:lnTo>
                    <a:pt x="623975" y="167996"/>
                  </a:lnTo>
                  <a:cubicBezTo>
                    <a:pt x="623975" y="185162"/>
                    <a:pt x="617155" y="201625"/>
                    <a:pt x="605017" y="213763"/>
                  </a:cubicBezTo>
                  <a:cubicBezTo>
                    <a:pt x="592879" y="225901"/>
                    <a:pt x="576416" y="232721"/>
                    <a:pt x="559250" y="232721"/>
                  </a:cubicBezTo>
                  <a:lnTo>
                    <a:pt x="64725" y="232721"/>
                  </a:lnTo>
                  <a:cubicBezTo>
                    <a:pt x="28978" y="232721"/>
                    <a:pt x="0" y="203742"/>
                    <a:pt x="0" y="167996"/>
                  </a:cubicBezTo>
                  <a:lnTo>
                    <a:pt x="0" y="64725"/>
                  </a:lnTo>
                  <a:cubicBezTo>
                    <a:pt x="0" y="28978"/>
                    <a:pt x="28978" y="0"/>
                    <a:pt x="64725" y="0"/>
                  </a:cubicBezTo>
                  <a:close/>
                </a:path>
              </a:pathLst>
            </a:custGeom>
            <a:solidFill>
              <a:srgbClr val="000000">
                <a:alpha val="0"/>
              </a:srgbClr>
            </a:solidFill>
            <a:ln w="47625">
              <a:solidFill>
                <a:srgbClr val="6FAF07"/>
              </a:solidFill>
            </a:ln>
          </p:spPr>
        </p:sp>
        <p:sp>
          <p:nvSpPr>
            <p:cNvPr name="TextBox 25" id="25"/>
            <p:cNvSpPr txBox="true"/>
            <p:nvPr/>
          </p:nvSpPr>
          <p:spPr>
            <a:xfrm>
              <a:off x="0" y="-76200"/>
              <a:ext cx="812800" cy="889000"/>
            </a:xfrm>
            <a:prstGeom prst="rect">
              <a:avLst/>
            </a:prstGeom>
          </p:spPr>
          <p:txBody>
            <a:bodyPr anchor="ctr" rtlCol="false" tIns="47486" lIns="47486" bIns="47486" rIns="47486"/>
            <a:lstStyle/>
            <a:p>
              <a:pPr algn="ctr">
                <a:lnSpc>
                  <a:spcPts val="6160"/>
                </a:lnSpc>
              </a:pPr>
            </a:p>
          </p:txBody>
        </p:sp>
      </p:grpSp>
      <p:grpSp>
        <p:nvGrpSpPr>
          <p:cNvPr name="Group 26" id="26"/>
          <p:cNvGrpSpPr/>
          <p:nvPr/>
        </p:nvGrpSpPr>
        <p:grpSpPr>
          <a:xfrm rot="0">
            <a:off x="10961805" y="3562833"/>
            <a:ext cx="829717" cy="829717"/>
            <a:chOff x="0" y="0"/>
            <a:chExt cx="812800" cy="812800"/>
          </a:xfrm>
        </p:grpSpPr>
        <p:sp>
          <p:nvSpPr>
            <p:cNvPr name="Freeform 27" id="27"/>
            <p:cNvSpPr/>
            <p:nvPr/>
          </p:nvSpPr>
          <p:spPr>
            <a:xfrm flipH="false" flipV="false">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EFFFF"/>
            </a:solidFill>
            <a:ln w="47625">
              <a:solidFill>
                <a:srgbClr val="6FAF07"/>
              </a:solidFill>
            </a:ln>
          </p:spPr>
        </p:sp>
        <p:sp>
          <p:nvSpPr>
            <p:cNvPr name="TextBox 28" id="28"/>
            <p:cNvSpPr txBox="true"/>
            <p:nvPr/>
          </p:nvSpPr>
          <p:spPr>
            <a:xfrm>
              <a:off x="76200" y="0"/>
              <a:ext cx="660400" cy="736600"/>
            </a:xfrm>
            <a:prstGeom prst="rect">
              <a:avLst/>
            </a:prstGeom>
          </p:spPr>
          <p:txBody>
            <a:bodyPr anchor="ctr" rtlCol="false" tIns="47486" lIns="47486" bIns="47486" rIns="47486"/>
            <a:lstStyle/>
            <a:p>
              <a:pPr algn="ctr">
                <a:lnSpc>
                  <a:spcPts val="6020"/>
                </a:lnSpc>
              </a:pPr>
            </a:p>
          </p:txBody>
        </p:sp>
      </p:grpSp>
      <p:grpSp>
        <p:nvGrpSpPr>
          <p:cNvPr name="Group 29" id="29"/>
          <p:cNvGrpSpPr/>
          <p:nvPr/>
        </p:nvGrpSpPr>
        <p:grpSpPr>
          <a:xfrm rot="0">
            <a:off x="11954550" y="3428553"/>
            <a:ext cx="3531322" cy="755577"/>
            <a:chOff x="0" y="0"/>
            <a:chExt cx="930060" cy="199000"/>
          </a:xfrm>
        </p:grpSpPr>
        <p:sp>
          <p:nvSpPr>
            <p:cNvPr name="Freeform 30" id="30"/>
            <p:cNvSpPr/>
            <p:nvPr/>
          </p:nvSpPr>
          <p:spPr>
            <a:xfrm flipH="false" flipV="false">
              <a:off x="0" y="0"/>
              <a:ext cx="930060" cy="199000"/>
            </a:xfrm>
            <a:custGeom>
              <a:avLst/>
              <a:gdLst/>
              <a:ahLst/>
              <a:cxnLst/>
              <a:rect r="r" b="b" t="t" l="l"/>
              <a:pathLst>
                <a:path h="199000" w="930060">
                  <a:moveTo>
                    <a:pt x="99500" y="0"/>
                  </a:moveTo>
                  <a:lnTo>
                    <a:pt x="830560" y="0"/>
                  </a:lnTo>
                  <a:cubicBezTo>
                    <a:pt x="885513" y="0"/>
                    <a:pt x="930060" y="44548"/>
                    <a:pt x="930060" y="99500"/>
                  </a:cubicBezTo>
                  <a:lnTo>
                    <a:pt x="930060" y="99500"/>
                  </a:lnTo>
                  <a:cubicBezTo>
                    <a:pt x="930060" y="154452"/>
                    <a:pt x="885513" y="199000"/>
                    <a:pt x="830560" y="199000"/>
                  </a:cubicBezTo>
                  <a:lnTo>
                    <a:pt x="99500" y="199000"/>
                  </a:lnTo>
                  <a:cubicBezTo>
                    <a:pt x="44548" y="199000"/>
                    <a:pt x="0" y="154452"/>
                    <a:pt x="0" y="99500"/>
                  </a:cubicBezTo>
                  <a:lnTo>
                    <a:pt x="0" y="99500"/>
                  </a:lnTo>
                  <a:cubicBezTo>
                    <a:pt x="0" y="44548"/>
                    <a:pt x="44548" y="0"/>
                    <a:pt x="99500" y="0"/>
                  </a:cubicBezTo>
                  <a:close/>
                </a:path>
              </a:pathLst>
            </a:custGeom>
            <a:solidFill>
              <a:srgbClr val="FEFFFF"/>
            </a:solidFill>
            <a:ln w="47625">
              <a:solidFill>
                <a:srgbClr val="6FAF07"/>
              </a:solidFill>
            </a:ln>
          </p:spPr>
        </p:sp>
        <p:sp>
          <p:nvSpPr>
            <p:cNvPr name="TextBox 31" id="31"/>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sp>
        <p:nvSpPr>
          <p:cNvPr name="TextBox 32" id="32"/>
          <p:cNvSpPr txBox="true"/>
          <p:nvPr/>
        </p:nvSpPr>
        <p:spPr>
          <a:xfrm rot="0">
            <a:off x="11773234" y="3518949"/>
            <a:ext cx="3840394" cy="516945"/>
          </a:xfrm>
          <a:prstGeom prst="rect">
            <a:avLst/>
          </a:prstGeom>
        </p:spPr>
        <p:txBody>
          <a:bodyPr anchor="t" rtlCol="false" tIns="0" lIns="0" bIns="0" rIns="0">
            <a:spAutoFit/>
          </a:bodyPr>
          <a:lstStyle/>
          <a:p>
            <a:pPr algn="ctr" marL="0" indent="0" lvl="0">
              <a:lnSpc>
                <a:spcPts val="4328"/>
              </a:lnSpc>
              <a:spcBef>
                <a:spcPct val="0"/>
              </a:spcBef>
            </a:pPr>
            <a:r>
              <a:rPr lang="en-US" sz="2885">
                <a:solidFill>
                  <a:srgbClr val="6FAF07"/>
                </a:solidFill>
                <a:latin typeface="Genty Sans"/>
              </a:rPr>
              <a:t>Discussion</a:t>
            </a:r>
          </a:p>
        </p:txBody>
      </p:sp>
      <p:sp>
        <p:nvSpPr>
          <p:cNvPr name="TextBox 33" id="33"/>
          <p:cNvSpPr txBox="true"/>
          <p:nvPr/>
        </p:nvSpPr>
        <p:spPr>
          <a:xfrm rot="0">
            <a:off x="10859816" y="3589926"/>
            <a:ext cx="1033695" cy="670757"/>
          </a:xfrm>
          <a:prstGeom prst="rect">
            <a:avLst/>
          </a:prstGeom>
        </p:spPr>
        <p:txBody>
          <a:bodyPr anchor="t" rtlCol="false" tIns="0" lIns="0" bIns="0" rIns="0">
            <a:spAutoFit/>
          </a:bodyPr>
          <a:lstStyle/>
          <a:p>
            <a:pPr algn="ctr" marL="0" indent="0" lvl="0">
              <a:lnSpc>
                <a:spcPts val="5577"/>
              </a:lnSpc>
              <a:spcBef>
                <a:spcPct val="0"/>
              </a:spcBef>
            </a:pPr>
            <a:r>
              <a:rPr lang="en-US" sz="3718">
                <a:solidFill>
                  <a:srgbClr val="6FAF07"/>
                </a:solidFill>
                <a:latin typeface="Genty Sans"/>
              </a:rPr>
              <a:t>2</a:t>
            </a:r>
          </a:p>
        </p:txBody>
      </p:sp>
      <p:sp>
        <p:nvSpPr>
          <p:cNvPr name="TextBox 34" id="34"/>
          <p:cNvSpPr txBox="true"/>
          <p:nvPr/>
        </p:nvSpPr>
        <p:spPr>
          <a:xfrm rot="0">
            <a:off x="11547227" y="4455389"/>
            <a:ext cx="4126769" cy="867057"/>
          </a:xfrm>
          <a:prstGeom prst="rect">
            <a:avLst/>
          </a:prstGeom>
        </p:spPr>
        <p:txBody>
          <a:bodyPr anchor="t" rtlCol="false" tIns="0" lIns="0" bIns="0" rIns="0">
            <a:spAutoFit/>
          </a:bodyPr>
          <a:lstStyle/>
          <a:p>
            <a:pPr algn="ctr" marL="0" indent="0" lvl="0">
              <a:lnSpc>
                <a:spcPts val="2304"/>
              </a:lnSpc>
            </a:pPr>
            <a:r>
              <a:rPr lang="en-US" sz="1986">
                <a:solidFill>
                  <a:srgbClr val="6FAF07"/>
                </a:solidFill>
                <a:latin typeface="Sniglet"/>
              </a:rPr>
              <a:t>The following visit they will bring ideas and resources that they feel will meet your requirements.</a:t>
            </a:r>
          </a:p>
        </p:txBody>
      </p:sp>
      <p:grpSp>
        <p:nvGrpSpPr>
          <p:cNvPr name="Group 35" id="35"/>
          <p:cNvGrpSpPr/>
          <p:nvPr/>
        </p:nvGrpSpPr>
        <p:grpSpPr>
          <a:xfrm rot="0">
            <a:off x="11467087" y="6462448"/>
            <a:ext cx="4545280" cy="1695230"/>
            <a:chOff x="0" y="0"/>
            <a:chExt cx="623975" cy="232721"/>
          </a:xfrm>
        </p:grpSpPr>
        <p:sp>
          <p:nvSpPr>
            <p:cNvPr name="Freeform 36" id="36"/>
            <p:cNvSpPr/>
            <p:nvPr/>
          </p:nvSpPr>
          <p:spPr>
            <a:xfrm flipH="false" flipV="false">
              <a:off x="0" y="0"/>
              <a:ext cx="623975" cy="232721"/>
            </a:xfrm>
            <a:custGeom>
              <a:avLst/>
              <a:gdLst/>
              <a:ahLst/>
              <a:cxnLst/>
              <a:rect r="r" b="b" t="t" l="l"/>
              <a:pathLst>
                <a:path h="232721" w="623975">
                  <a:moveTo>
                    <a:pt x="64725" y="0"/>
                  </a:moveTo>
                  <a:lnTo>
                    <a:pt x="559250" y="0"/>
                  </a:lnTo>
                  <a:cubicBezTo>
                    <a:pt x="594996" y="0"/>
                    <a:pt x="623975" y="28978"/>
                    <a:pt x="623975" y="64725"/>
                  </a:cubicBezTo>
                  <a:lnTo>
                    <a:pt x="623975" y="167996"/>
                  </a:lnTo>
                  <a:cubicBezTo>
                    <a:pt x="623975" y="185162"/>
                    <a:pt x="617155" y="201625"/>
                    <a:pt x="605017" y="213763"/>
                  </a:cubicBezTo>
                  <a:cubicBezTo>
                    <a:pt x="592879" y="225901"/>
                    <a:pt x="576416" y="232721"/>
                    <a:pt x="559250" y="232721"/>
                  </a:cubicBezTo>
                  <a:lnTo>
                    <a:pt x="64725" y="232721"/>
                  </a:lnTo>
                  <a:cubicBezTo>
                    <a:pt x="28978" y="232721"/>
                    <a:pt x="0" y="203742"/>
                    <a:pt x="0" y="167996"/>
                  </a:cubicBezTo>
                  <a:lnTo>
                    <a:pt x="0" y="64725"/>
                  </a:lnTo>
                  <a:cubicBezTo>
                    <a:pt x="0" y="28978"/>
                    <a:pt x="28978" y="0"/>
                    <a:pt x="64725" y="0"/>
                  </a:cubicBezTo>
                  <a:close/>
                </a:path>
              </a:pathLst>
            </a:custGeom>
            <a:solidFill>
              <a:srgbClr val="000000">
                <a:alpha val="0"/>
              </a:srgbClr>
            </a:solidFill>
            <a:ln w="47625">
              <a:solidFill>
                <a:srgbClr val="6FAF07"/>
              </a:solidFill>
            </a:ln>
          </p:spPr>
        </p:sp>
        <p:sp>
          <p:nvSpPr>
            <p:cNvPr name="TextBox 37" id="37"/>
            <p:cNvSpPr txBox="true"/>
            <p:nvPr/>
          </p:nvSpPr>
          <p:spPr>
            <a:xfrm>
              <a:off x="0" y="-76200"/>
              <a:ext cx="812800" cy="889000"/>
            </a:xfrm>
            <a:prstGeom prst="rect">
              <a:avLst/>
            </a:prstGeom>
          </p:spPr>
          <p:txBody>
            <a:bodyPr anchor="ctr" rtlCol="false" tIns="47486" lIns="47486" bIns="47486" rIns="47486"/>
            <a:lstStyle/>
            <a:p>
              <a:pPr algn="ctr">
                <a:lnSpc>
                  <a:spcPts val="6160"/>
                </a:lnSpc>
              </a:pPr>
            </a:p>
          </p:txBody>
        </p:sp>
      </p:grpSp>
      <p:grpSp>
        <p:nvGrpSpPr>
          <p:cNvPr name="Group 38" id="38"/>
          <p:cNvGrpSpPr/>
          <p:nvPr/>
        </p:nvGrpSpPr>
        <p:grpSpPr>
          <a:xfrm rot="0">
            <a:off x="11089561" y="6078299"/>
            <a:ext cx="829717" cy="829717"/>
            <a:chOff x="0" y="0"/>
            <a:chExt cx="812800" cy="812800"/>
          </a:xfrm>
        </p:grpSpPr>
        <p:sp>
          <p:nvSpPr>
            <p:cNvPr name="Freeform 39" id="39"/>
            <p:cNvSpPr/>
            <p:nvPr/>
          </p:nvSpPr>
          <p:spPr>
            <a:xfrm flipH="false" flipV="false">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EFFFF"/>
            </a:solidFill>
            <a:ln w="47625">
              <a:solidFill>
                <a:srgbClr val="6FAF07"/>
              </a:solidFill>
            </a:ln>
          </p:spPr>
        </p:sp>
        <p:sp>
          <p:nvSpPr>
            <p:cNvPr name="TextBox 40" id="40"/>
            <p:cNvSpPr txBox="true"/>
            <p:nvPr/>
          </p:nvSpPr>
          <p:spPr>
            <a:xfrm>
              <a:off x="76200" y="0"/>
              <a:ext cx="660400" cy="736600"/>
            </a:xfrm>
            <a:prstGeom prst="rect">
              <a:avLst/>
            </a:prstGeom>
          </p:spPr>
          <p:txBody>
            <a:bodyPr anchor="ctr" rtlCol="false" tIns="47486" lIns="47486" bIns="47486" rIns="47486"/>
            <a:lstStyle/>
            <a:p>
              <a:pPr algn="ctr">
                <a:lnSpc>
                  <a:spcPts val="6020"/>
                </a:lnSpc>
              </a:pPr>
            </a:p>
          </p:txBody>
        </p:sp>
      </p:grpSp>
      <p:grpSp>
        <p:nvGrpSpPr>
          <p:cNvPr name="Group 41" id="41"/>
          <p:cNvGrpSpPr/>
          <p:nvPr/>
        </p:nvGrpSpPr>
        <p:grpSpPr>
          <a:xfrm rot="0">
            <a:off x="12082306" y="6152438"/>
            <a:ext cx="3531322" cy="755577"/>
            <a:chOff x="0" y="0"/>
            <a:chExt cx="930060" cy="199000"/>
          </a:xfrm>
        </p:grpSpPr>
        <p:sp>
          <p:nvSpPr>
            <p:cNvPr name="Freeform 42" id="42"/>
            <p:cNvSpPr/>
            <p:nvPr/>
          </p:nvSpPr>
          <p:spPr>
            <a:xfrm flipH="false" flipV="false">
              <a:off x="0" y="0"/>
              <a:ext cx="930060" cy="199000"/>
            </a:xfrm>
            <a:custGeom>
              <a:avLst/>
              <a:gdLst/>
              <a:ahLst/>
              <a:cxnLst/>
              <a:rect r="r" b="b" t="t" l="l"/>
              <a:pathLst>
                <a:path h="199000" w="930060">
                  <a:moveTo>
                    <a:pt x="99500" y="0"/>
                  </a:moveTo>
                  <a:lnTo>
                    <a:pt x="830560" y="0"/>
                  </a:lnTo>
                  <a:cubicBezTo>
                    <a:pt x="885513" y="0"/>
                    <a:pt x="930060" y="44548"/>
                    <a:pt x="930060" y="99500"/>
                  </a:cubicBezTo>
                  <a:lnTo>
                    <a:pt x="930060" y="99500"/>
                  </a:lnTo>
                  <a:cubicBezTo>
                    <a:pt x="930060" y="154452"/>
                    <a:pt x="885513" y="199000"/>
                    <a:pt x="830560" y="199000"/>
                  </a:cubicBezTo>
                  <a:lnTo>
                    <a:pt x="99500" y="199000"/>
                  </a:lnTo>
                  <a:cubicBezTo>
                    <a:pt x="44548" y="199000"/>
                    <a:pt x="0" y="154452"/>
                    <a:pt x="0" y="99500"/>
                  </a:cubicBezTo>
                  <a:lnTo>
                    <a:pt x="0" y="99500"/>
                  </a:lnTo>
                  <a:cubicBezTo>
                    <a:pt x="0" y="44548"/>
                    <a:pt x="44548" y="0"/>
                    <a:pt x="99500" y="0"/>
                  </a:cubicBezTo>
                  <a:close/>
                </a:path>
              </a:pathLst>
            </a:custGeom>
            <a:solidFill>
              <a:srgbClr val="FEFFFF"/>
            </a:solidFill>
            <a:ln w="47625">
              <a:solidFill>
                <a:srgbClr val="6FAF07"/>
              </a:solidFill>
            </a:ln>
          </p:spPr>
        </p:sp>
        <p:sp>
          <p:nvSpPr>
            <p:cNvPr name="TextBox 43" id="43"/>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sp>
        <p:nvSpPr>
          <p:cNvPr name="TextBox 44" id="44"/>
          <p:cNvSpPr txBox="true"/>
          <p:nvPr/>
        </p:nvSpPr>
        <p:spPr>
          <a:xfrm rot="0">
            <a:off x="11968379" y="6242835"/>
            <a:ext cx="3705616" cy="516945"/>
          </a:xfrm>
          <a:prstGeom prst="rect">
            <a:avLst/>
          </a:prstGeom>
        </p:spPr>
        <p:txBody>
          <a:bodyPr anchor="t" rtlCol="false" tIns="0" lIns="0" bIns="0" rIns="0">
            <a:spAutoFit/>
          </a:bodyPr>
          <a:lstStyle/>
          <a:p>
            <a:pPr algn="ctr" marL="0" indent="0" lvl="0">
              <a:lnSpc>
                <a:spcPts val="4328"/>
              </a:lnSpc>
              <a:spcBef>
                <a:spcPct val="0"/>
              </a:spcBef>
            </a:pPr>
            <a:r>
              <a:rPr lang="en-US" sz="2885">
                <a:solidFill>
                  <a:srgbClr val="6FAF07"/>
                </a:solidFill>
                <a:latin typeface="Genty Sans"/>
              </a:rPr>
              <a:t>Implementation</a:t>
            </a:r>
          </a:p>
        </p:txBody>
      </p:sp>
      <p:sp>
        <p:nvSpPr>
          <p:cNvPr name="TextBox 45" id="45"/>
          <p:cNvSpPr txBox="true"/>
          <p:nvPr/>
        </p:nvSpPr>
        <p:spPr>
          <a:xfrm rot="0">
            <a:off x="10987572" y="6105391"/>
            <a:ext cx="1033695" cy="670757"/>
          </a:xfrm>
          <a:prstGeom prst="rect">
            <a:avLst/>
          </a:prstGeom>
        </p:spPr>
        <p:txBody>
          <a:bodyPr anchor="t" rtlCol="false" tIns="0" lIns="0" bIns="0" rIns="0">
            <a:spAutoFit/>
          </a:bodyPr>
          <a:lstStyle/>
          <a:p>
            <a:pPr algn="ctr" marL="0" indent="0" lvl="0">
              <a:lnSpc>
                <a:spcPts val="5577"/>
              </a:lnSpc>
              <a:spcBef>
                <a:spcPct val="0"/>
              </a:spcBef>
            </a:pPr>
            <a:r>
              <a:rPr lang="en-US" sz="3718">
                <a:solidFill>
                  <a:srgbClr val="6FAF07"/>
                </a:solidFill>
                <a:latin typeface="Genty Sans"/>
              </a:rPr>
              <a:t>4</a:t>
            </a:r>
          </a:p>
        </p:txBody>
      </p:sp>
      <p:sp>
        <p:nvSpPr>
          <p:cNvPr name="TextBox 46" id="46"/>
          <p:cNvSpPr txBox="true"/>
          <p:nvPr/>
        </p:nvSpPr>
        <p:spPr>
          <a:xfrm rot="0">
            <a:off x="11674983" y="7179275"/>
            <a:ext cx="4126769" cy="867057"/>
          </a:xfrm>
          <a:prstGeom prst="rect">
            <a:avLst/>
          </a:prstGeom>
        </p:spPr>
        <p:txBody>
          <a:bodyPr anchor="t" rtlCol="false" tIns="0" lIns="0" bIns="0" rIns="0">
            <a:spAutoFit/>
          </a:bodyPr>
          <a:lstStyle/>
          <a:p>
            <a:pPr algn="ctr" marL="0" indent="0" lvl="0">
              <a:lnSpc>
                <a:spcPts val="2304"/>
              </a:lnSpc>
            </a:pPr>
            <a:r>
              <a:rPr lang="en-US" sz="1986">
                <a:solidFill>
                  <a:srgbClr val="6FAF07"/>
                </a:solidFill>
                <a:latin typeface="Sniglet"/>
              </a:rPr>
              <a:t>They will the implement with you and eventually observe the methods so the practitioner feels upskilled.</a:t>
            </a:r>
          </a:p>
        </p:txBody>
      </p:sp>
      <p:grpSp>
        <p:nvGrpSpPr>
          <p:cNvPr name="Group 47" id="47"/>
          <p:cNvGrpSpPr/>
          <p:nvPr/>
        </p:nvGrpSpPr>
        <p:grpSpPr>
          <a:xfrm rot="0">
            <a:off x="2376474" y="3820630"/>
            <a:ext cx="4545280" cy="1695230"/>
            <a:chOff x="0" y="0"/>
            <a:chExt cx="623975" cy="232721"/>
          </a:xfrm>
        </p:grpSpPr>
        <p:sp>
          <p:nvSpPr>
            <p:cNvPr name="Freeform 48" id="48"/>
            <p:cNvSpPr/>
            <p:nvPr/>
          </p:nvSpPr>
          <p:spPr>
            <a:xfrm flipH="false" flipV="false">
              <a:off x="0" y="0"/>
              <a:ext cx="623975" cy="232721"/>
            </a:xfrm>
            <a:custGeom>
              <a:avLst/>
              <a:gdLst/>
              <a:ahLst/>
              <a:cxnLst/>
              <a:rect r="r" b="b" t="t" l="l"/>
              <a:pathLst>
                <a:path h="232721" w="623975">
                  <a:moveTo>
                    <a:pt x="64725" y="0"/>
                  </a:moveTo>
                  <a:lnTo>
                    <a:pt x="559250" y="0"/>
                  </a:lnTo>
                  <a:cubicBezTo>
                    <a:pt x="594996" y="0"/>
                    <a:pt x="623975" y="28978"/>
                    <a:pt x="623975" y="64725"/>
                  </a:cubicBezTo>
                  <a:lnTo>
                    <a:pt x="623975" y="167996"/>
                  </a:lnTo>
                  <a:cubicBezTo>
                    <a:pt x="623975" y="185162"/>
                    <a:pt x="617155" y="201625"/>
                    <a:pt x="605017" y="213763"/>
                  </a:cubicBezTo>
                  <a:cubicBezTo>
                    <a:pt x="592879" y="225901"/>
                    <a:pt x="576416" y="232721"/>
                    <a:pt x="559250" y="232721"/>
                  </a:cubicBezTo>
                  <a:lnTo>
                    <a:pt x="64725" y="232721"/>
                  </a:lnTo>
                  <a:cubicBezTo>
                    <a:pt x="28978" y="232721"/>
                    <a:pt x="0" y="203742"/>
                    <a:pt x="0" y="167996"/>
                  </a:cubicBezTo>
                  <a:lnTo>
                    <a:pt x="0" y="64725"/>
                  </a:lnTo>
                  <a:cubicBezTo>
                    <a:pt x="0" y="28978"/>
                    <a:pt x="28978" y="0"/>
                    <a:pt x="64725" y="0"/>
                  </a:cubicBezTo>
                  <a:close/>
                </a:path>
              </a:pathLst>
            </a:custGeom>
            <a:solidFill>
              <a:srgbClr val="000000">
                <a:alpha val="0"/>
              </a:srgbClr>
            </a:solidFill>
            <a:ln w="47625">
              <a:solidFill>
                <a:srgbClr val="6FAF07"/>
              </a:solidFill>
            </a:ln>
          </p:spPr>
        </p:sp>
        <p:sp>
          <p:nvSpPr>
            <p:cNvPr name="TextBox 49" id="49"/>
            <p:cNvSpPr txBox="true"/>
            <p:nvPr/>
          </p:nvSpPr>
          <p:spPr>
            <a:xfrm>
              <a:off x="0" y="-76200"/>
              <a:ext cx="812800" cy="889000"/>
            </a:xfrm>
            <a:prstGeom prst="rect">
              <a:avLst/>
            </a:prstGeom>
          </p:spPr>
          <p:txBody>
            <a:bodyPr anchor="ctr" rtlCol="false" tIns="47486" lIns="47486" bIns="47486" rIns="47486"/>
            <a:lstStyle/>
            <a:p>
              <a:pPr algn="ctr">
                <a:lnSpc>
                  <a:spcPts val="6160"/>
                </a:lnSpc>
              </a:pPr>
            </a:p>
          </p:txBody>
        </p:sp>
      </p:grpSp>
      <p:grpSp>
        <p:nvGrpSpPr>
          <p:cNvPr name="Group 50" id="50"/>
          <p:cNvGrpSpPr/>
          <p:nvPr/>
        </p:nvGrpSpPr>
        <p:grpSpPr>
          <a:xfrm rot="0">
            <a:off x="2703913" y="3492030"/>
            <a:ext cx="3531322" cy="755577"/>
            <a:chOff x="0" y="0"/>
            <a:chExt cx="930060" cy="199000"/>
          </a:xfrm>
        </p:grpSpPr>
        <p:sp>
          <p:nvSpPr>
            <p:cNvPr name="Freeform 51" id="51"/>
            <p:cNvSpPr/>
            <p:nvPr/>
          </p:nvSpPr>
          <p:spPr>
            <a:xfrm flipH="false" flipV="false">
              <a:off x="0" y="0"/>
              <a:ext cx="930060" cy="199000"/>
            </a:xfrm>
            <a:custGeom>
              <a:avLst/>
              <a:gdLst/>
              <a:ahLst/>
              <a:cxnLst/>
              <a:rect r="r" b="b" t="t" l="l"/>
              <a:pathLst>
                <a:path h="199000" w="930060">
                  <a:moveTo>
                    <a:pt x="99500" y="0"/>
                  </a:moveTo>
                  <a:lnTo>
                    <a:pt x="830560" y="0"/>
                  </a:lnTo>
                  <a:cubicBezTo>
                    <a:pt x="885513" y="0"/>
                    <a:pt x="930060" y="44548"/>
                    <a:pt x="930060" y="99500"/>
                  </a:cubicBezTo>
                  <a:lnTo>
                    <a:pt x="930060" y="99500"/>
                  </a:lnTo>
                  <a:cubicBezTo>
                    <a:pt x="930060" y="154452"/>
                    <a:pt x="885513" y="199000"/>
                    <a:pt x="830560" y="199000"/>
                  </a:cubicBezTo>
                  <a:lnTo>
                    <a:pt x="99500" y="199000"/>
                  </a:lnTo>
                  <a:cubicBezTo>
                    <a:pt x="44548" y="199000"/>
                    <a:pt x="0" y="154452"/>
                    <a:pt x="0" y="99500"/>
                  </a:cubicBezTo>
                  <a:lnTo>
                    <a:pt x="0" y="99500"/>
                  </a:lnTo>
                  <a:cubicBezTo>
                    <a:pt x="0" y="44548"/>
                    <a:pt x="44548" y="0"/>
                    <a:pt x="99500" y="0"/>
                  </a:cubicBezTo>
                  <a:close/>
                </a:path>
              </a:pathLst>
            </a:custGeom>
            <a:solidFill>
              <a:srgbClr val="FEFFFF"/>
            </a:solidFill>
            <a:ln w="47625">
              <a:solidFill>
                <a:srgbClr val="6FAF07"/>
              </a:solidFill>
            </a:ln>
          </p:spPr>
        </p:sp>
        <p:sp>
          <p:nvSpPr>
            <p:cNvPr name="TextBox 52" id="52"/>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sp>
        <p:nvSpPr>
          <p:cNvPr name="TextBox 53" id="53"/>
          <p:cNvSpPr txBox="true"/>
          <p:nvPr/>
        </p:nvSpPr>
        <p:spPr>
          <a:xfrm rot="0">
            <a:off x="2516792" y="3582427"/>
            <a:ext cx="3852003" cy="516945"/>
          </a:xfrm>
          <a:prstGeom prst="rect">
            <a:avLst/>
          </a:prstGeom>
        </p:spPr>
        <p:txBody>
          <a:bodyPr anchor="t" rtlCol="false" tIns="0" lIns="0" bIns="0" rIns="0">
            <a:spAutoFit/>
          </a:bodyPr>
          <a:lstStyle/>
          <a:p>
            <a:pPr algn="ctr" marL="0" indent="0" lvl="0">
              <a:lnSpc>
                <a:spcPts val="4328"/>
              </a:lnSpc>
              <a:spcBef>
                <a:spcPct val="0"/>
              </a:spcBef>
            </a:pPr>
            <a:r>
              <a:rPr lang="en-US" sz="2885">
                <a:solidFill>
                  <a:srgbClr val="6FAF07"/>
                </a:solidFill>
                <a:latin typeface="Genty Sans"/>
              </a:rPr>
              <a:t>Observation</a:t>
            </a:r>
          </a:p>
        </p:txBody>
      </p:sp>
      <p:grpSp>
        <p:nvGrpSpPr>
          <p:cNvPr name="Group 54" id="54"/>
          <p:cNvGrpSpPr/>
          <p:nvPr/>
        </p:nvGrpSpPr>
        <p:grpSpPr>
          <a:xfrm rot="0">
            <a:off x="6470784" y="3454960"/>
            <a:ext cx="829717" cy="829717"/>
            <a:chOff x="0" y="0"/>
            <a:chExt cx="812800" cy="812800"/>
          </a:xfrm>
        </p:grpSpPr>
        <p:sp>
          <p:nvSpPr>
            <p:cNvPr name="Freeform 55" id="55"/>
            <p:cNvSpPr/>
            <p:nvPr/>
          </p:nvSpPr>
          <p:spPr>
            <a:xfrm flipH="false" flipV="false">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EFFFF"/>
            </a:solidFill>
            <a:ln w="47625">
              <a:solidFill>
                <a:srgbClr val="6FAF07"/>
              </a:solidFill>
            </a:ln>
          </p:spPr>
        </p:sp>
        <p:sp>
          <p:nvSpPr>
            <p:cNvPr name="TextBox 56" id="56"/>
            <p:cNvSpPr txBox="true"/>
            <p:nvPr/>
          </p:nvSpPr>
          <p:spPr>
            <a:xfrm>
              <a:off x="76200" y="0"/>
              <a:ext cx="660400" cy="736600"/>
            </a:xfrm>
            <a:prstGeom prst="rect">
              <a:avLst/>
            </a:prstGeom>
          </p:spPr>
          <p:txBody>
            <a:bodyPr anchor="ctr" rtlCol="false" tIns="47486" lIns="47486" bIns="47486" rIns="47486"/>
            <a:lstStyle/>
            <a:p>
              <a:pPr algn="ctr">
                <a:lnSpc>
                  <a:spcPts val="6020"/>
                </a:lnSpc>
              </a:pPr>
            </a:p>
          </p:txBody>
        </p:sp>
      </p:grpSp>
      <p:sp>
        <p:nvSpPr>
          <p:cNvPr name="TextBox 57" id="57"/>
          <p:cNvSpPr txBox="true"/>
          <p:nvPr/>
        </p:nvSpPr>
        <p:spPr>
          <a:xfrm rot="0">
            <a:off x="6368795" y="3482053"/>
            <a:ext cx="1033695" cy="670757"/>
          </a:xfrm>
          <a:prstGeom prst="rect">
            <a:avLst/>
          </a:prstGeom>
        </p:spPr>
        <p:txBody>
          <a:bodyPr anchor="t" rtlCol="false" tIns="0" lIns="0" bIns="0" rIns="0">
            <a:spAutoFit/>
          </a:bodyPr>
          <a:lstStyle/>
          <a:p>
            <a:pPr algn="ctr" marL="0" indent="0" lvl="0">
              <a:lnSpc>
                <a:spcPts val="5577"/>
              </a:lnSpc>
              <a:spcBef>
                <a:spcPct val="0"/>
              </a:spcBef>
            </a:pPr>
            <a:r>
              <a:rPr lang="en-US" sz="3718">
                <a:solidFill>
                  <a:srgbClr val="6FAF07"/>
                </a:solidFill>
                <a:latin typeface="Genty Sans"/>
              </a:rPr>
              <a:t>1</a:t>
            </a:r>
          </a:p>
        </p:txBody>
      </p:sp>
      <p:sp>
        <p:nvSpPr>
          <p:cNvPr name="TextBox 58" id="58"/>
          <p:cNvSpPr txBox="true"/>
          <p:nvPr/>
        </p:nvSpPr>
        <p:spPr>
          <a:xfrm rot="0">
            <a:off x="2584369" y="4537457"/>
            <a:ext cx="4126769" cy="867057"/>
          </a:xfrm>
          <a:prstGeom prst="rect">
            <a:avLst/>
          </a:prstGeom>
        </p:spPr>
        <p:txBody>
          <a:bodyPr anchor="t" rtlCol="false" tIns="0" lIns="0" bIns="0" rIns="0">
            <a:spAutoFit/>
          </a:bodyPr>
          <a:lstStyle/>
          <a:p>
            <a:pPr algn="ctr" marL="0" indent="0" lvl="0">
              <a:lnSpc>
                <a:spcPts val="2304"/>
              </a:lnSpc>
            </a:pPr>
            <a:r>
              <a:rPr lang="en-US" sz="1986">
                <a:solidFill>
                  <a:srgbClr val="6FAF07"/>
                </a:solidFill>
                <a:latin typeface="Sniglet"/>
              </a:rPr>
              <a:t>A staff member will visit, observe the child, discuss your desired outcomes and formulate a plan.</a:t>
            </a:r>
          </a:p>
        </p:txBody>
      </p:sp>
      <p:grpSp>
        <p:nvGrpSpPr>
          <p:cNvPr name="Group 59" id="59"/>
          <p:cNvGrpSpPr/>
          <p:nvPr/>
        </p:nvGrpSpPr>
        <p:grpSpPr>
          <a:xfrm rot="0">
            <a:off x="2376474" y="6365296"/>
            <a:ext cx="4545280" cy="2058198"/>
            <a:chOff x="0" y="0"/>
            <a:chExt cx="623975" cy="282549"/>
          </a:xfrm>
        </p:grpSpPr>
        <p:sp>
          <p:nvSpPr>
            <p:cNvPr name="Freeform 60" id="60"/>
            <p:cNvSpPr/>
            <p:nvPr/>
          </p:nvSpPr>
          <p:spPr>
            <a:xfrm flipH="false" flipV="false">
              <a:off x="0" y="0"/>
              <a:ext cx="623975" cy="282549"/>
            </a:xfrm>
            <a:custGeom>
              <a:avLst/>
              <a:gdLst/>
              <a:ahLst/>
              <a:cxnLst/>
              <a:rect r="r" b="b" t="t" l="l"/>
              <a:pathLst>
                <a:path h="282549" w="623975">
                  <a:moveTo>
                    <a:pt x="64725" y="0"/>
                  </a:moveTo>
                  <a:lnTo>
                    <a:pt x="559250" y="0"/>
                  </a:lnTo>
                  <a:cubicBezTo>
                    <a:pt x="594996" y="0"/>
                    <a:pt x="623975" y="28978"/>
                    <a:pt x="623975" y="64725"/>
                  </a:cubicBezTo>
                  <a:lnTo>
                    <a:pt x="623975" y="217824"/>
                  </a:lnTo>
                  <a:cubicBezTo>
                    <a:pt x="623975" y="253570"/>
                    <a:pt x="594996" y="282549"/>
                    <a:pt x="559250" y="282549"/>
                  </a:cubicBezTo>
                  <a:lnTo>
                    <a:pt x="64725" y="282549"/>
                  </a:lnTo>
                  <a:cubicBezTo>
                    <a:pt x="47559" y="282549"/>
                    <a:pt x="31096" y="275730"/>
                    <a:pt x="18957" y="263591"/>
                  </a:cubicBezTo>
                  <a:cubicBezTo>
                    <a:pt x="6819" y="251453"/>
                    <a:pt x="0" y="234990"/>
                    <a:pt x="0" y="217824"/>
                  </a:cubicBezTo>
                  <a:lnTo>
                    <a:pt x="0" y="64725"/>
                  </a:lnTo>
                  <a:cubicBezTo>
                    <a:pt x="0" y="28978"/>
                    <a:pt x="28978" y="0"/>
                    <a:pt x="64725" y="0"/>
                  </a:cubicBezTo>
                  <a:close/>
                </a:path>
              </a:pathLst>
            </a:custGeom>
            <a:solidFill>
              <a:srgbClr val="000000">
                <a:alpha val="0"/>
              </a:srgbClr>
            </a:solidFill>
            <a:ln w="47625">
              <a:solidFill>
                <a:srgbClr val="6FAF07"/>
              </a:solidFill>
            </a:ln>
          </p:spPr>
        </p:sp>
        <p:sp>
          <p:nvSpPr>
            <p:cNvPr name="TextBox 61" id="61"/>
            <p:cNvSpPr txBox="true"/>
            <p:nvPr/>
          </p:nvSpPr>
          <p:spPr>
            <a:xfrm>
              <a:off x="0" y="-76200"/>
              <a:ext cx="812800" cy="889000"/>
            </a:xfrm>
            <a:prstGeom prst="rect">
              <a:avLst/>
            </a:prstGeom>
          </p:spPr>
          <p:txBody>
            <a:bodyPr anchor="ctr" rtlCol="false" tIns="47486" lIns="47486" bIns="47486" rIns="47486"/>
            <a:lstStyle/>
            <a:p>
              <a:pPr algn="ctr">
                <a:lnSpc>
                  <a:spcPts val="6160"/>
                </a:lnSpc>
              </a:pPr>
            </a:p>
          </p:txBody>
        </p:sp>
      </p:grpSp>
      <p:grpSp>
        <p:nvGrpSpPr>
          <p:cNvPr name="Group 62" id="62"/>
          <p:cNvGrpSpPr/>
          <p:nvPr/>
        </p:nvGrpSpPr>
        <p:grpSpPr>
          <a:xfrm rot="0">
            <a:off x="2703913" y="6036696"/>
            <a:ext cx="3531322" cy="755577"/>
            <a:chOff x="0" y="0"/>
            <a:chExt cx="930060" cy="199000"/>
          </a:xfrm>
        </p:grpSpPr>
        <p:sp>
          <p:nvSpPr>
            <p:cNvPr name="Freeform 63" id="63"/>
            <p:cNvSpPr/>
            <p:nvPr/>
          </p:nvSpPr>
          <p:spPr>
            <a:xfrm flipH="false" flipV="false">
              <a:off x="0" y="0"/>
              <a:ext cx="930060" cy="199000"/>
            </a:xfrm>
            <a:custGeom>
              <a:avLst/>
              <a:gdLst/>
              <a:ahLst/>
              <a:cxnLst/>
              <a:rect r="r" b="b" t="t" l="l"/>
              <a:pathLst>
                <a:path h="199000" w="930060">
                  <a:moveTo>
                    <a:pt x="99500" y="0"/>
                  </a:moveTo>
                  <a:lnTo>
                    <a:pt x="830560" y="0"/>
                  </a:lnTo>
                  <a:cubicBezTo>
                    <a:pt x="885513" y="0"/>
                    <a:pt x="930060" y="44548"/>
                    <a:pt x="930060" y="99500"/>
                  </a:cubicBezTo>
                  <a:lnTo>
                    <a:pt x="930060" y="99500"/>
                  </a:lnTo>
                  <a:cubicBezTo>
                    <a:pt x="930060" y="154452"/>
                    <a:pt x="885513" y="199000"/>
                    <a:pt x="830560" y="199000"/>
                  </a:cubicBezTo>
                  <a:lnTo>
                    <a:pt x="99500" y="199000"/>
                  </a:lnTo>
                  <a:cubicBezTo>
                    <a:pt x="44548" y="199000"/>
                    <a:pt x="0" y="154452"/>
                    <a:pt x="0" y="99500"/>
                  </a:cubicBezTo>
                  <a:lnTo>
                    <a:pt x="0" y="99500"/>
                  </a:lnTo>
                  <a:cubicBezTo>
                    <a:pt x="0" y="44548"/>
                    <a:pt x="44548" y="0"/>
                    <a:pt x="99500" y="0"/>
                  </a:cubicBezTo>
                  <a:close/>
                </a:path>
              </a:pathLst>
            </a:custGeom>
            <a:solidFill>
              <a:srgbClr val="FEFFFF"/>
            </a:solidFill>
            <a:ln w="47625">
              <a:solidFill>
                <a:srgbClr val="6FAF07"/>
              </a:solidFill>
            </a:ln>
          </p:spPr>
        </p:sp>
        <p:sp>
          <p:nvSpPr>
            <p:cNvPr name="TextBox 64" id="64"/>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sp>
        <p:nvSpPr>
          <p:cNvPr name="TextBox 65" id="65"/>
          <p:cNvSpPr txBox="true"/>
          <p:nvPr/>
        </p:nvSpPr>
        <p:spPr>
          <a:xfrm rot="0">
            <a:off x="2573942" y="6127093"/>
            <a:ext cx="3737703" cy="516945"/>
          </a:xfrm>
          <a:prstGeom prst="rect">
            <a:avLst/>
          </a:prstGeom>
        </p:spPr>
        <p:txBody>
          <a:bodyPr anchor="t" rtlCol="false" tIns="0" lIns="0" bIns="0" rIns="0">
            <a:spAutoFit/>
          </a:bodyPr>
          <a:lstStyle/>
          <a:p>
            <a:pPr algn="ctr" marL="0" indent="0" lvl="0">
              <a:lnSpc>
                <a:spcPts val="4328"/>
              </a:lnSpc>
              <a:spcBef>
                <a:spcPct val="0"/>
              </a:spcBef>
            </a:pPr>
            <a:r>
              <a:rPr lang="en-US" sz="2885">
                <a:solidFill>
                  <a:srgbClr val="6FAF07"/>
                </a:solidFill>
                <a:latin typeface="Genty Sans"/>
              </a:rPr>
              <a:t>Modelling</a:t>
            </a:r>
          </a:p>
        </p:txBody>
      </p:sp>
      <p:grpSp>
        <p:nvGrpSpPr>
          <p:cNvPr name="Group 66" id="66"/>
          <p:cNvGrpSpPr/>
          <p:nvPr/>
        </p:nvGrpSpPr>
        <p:grpSpPr>
          <a:xfrm rot="0">
            <a:off x="6470784" y="5999626"/>
            <a:ext cx="829717" cy="829717"/>
            <a:chOff x="0" y="0"/>
            <a:chExt cx="812800" cy="812800"/>
          </a:xfrm>
        </p:grpSpPr>
        <p:sp>
          <p:nvSpPr>
            <p:cNvPr name="Freeform 67" id="67"/>
            <p:cNvSpPr/>
            <p:nvPr/>
          </p:nvSpPr>
          <p:spPr>
            <a:xfrm flipH="false" flipV="false">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EFFFF"/>
            </a:solidFill>
            <a:ln w="47625">
              <a:solidFill>
                <a:srgbClr val="6FAF07"/>
              </a:solidFill>
            </a:ln>
          </p:spPr>
        </p:sp>
        <p:sp>
          <p:nvSpPr>
            <p:cNvPr name="TextBox 68" id="68"/>
            <p:cNvSpPr txBox="true"/>
            <p:nvPr/>
          </p:nvSpPr>
          <p:spPr>
            <a:xfrm>
              <a:off x="76200" y="0"/>
              <a:ext cx="660400" cy="736600"/>
            </a:xfrm>
            <a:prstGeom prst="rect">
              <a:avLst/>
            </a:prstGeom>
          </p:spPr>
          <p:txBody>
            <a:bodyPr anchor="ctr" rtlCol="false" tIns="47486" lIns="47486" bIns="47486" rIns="47486"/>
            <a:lstStyle/>
            <a:p>
              <a:pPr algn="ctr">
                <a:lnSpc>
                  <a:spcPts val="6020"/>
                </a:lnSpc>
              </a:pPr>
            </a:p>
          </p:txBody>
        </p:sp>
      </p:grpSp>
      <p:sp>
        <p:nvSpPr>
          <p:cNvPr name="TextBox 69" id="69"/>
          <p:cNvSpPr txBox="true"/>
          <p:nvPr/>
        </p:nvSpPr>
        <p:spPr>
          <a:xfrm rot="0">
            <a:off x="6368795" y="6026719"/>
            <a:ext cx="1033695" cy="670757"/>
          </a:xfrm>
          <a:prstGeom prst="rect">
            <a:avLst/>
          </a:prstGeom>
        </p:spPr>
        <p:txBody>
          <a:bodyPr anchor="t" rtlCol="false" tIns="0" lIns="0" bIns="0" rIns="0">
            <a:spAutoFit/>
          </a:bodyPr>
          <a:lstStyle/>
          <a:p>
            <a:pPr algn="ctr" marL="0" indent="0" lvl="0">
              <a:lnSpc>
                <a:spcPts val="5577"/>
              </a:lnSpc>
              <a:spcBef>
                <a:spcPct val="0"/>
              </a:spcBef>
            </a:pPr>
            <a:r>
              <a:rPr lang="en-US" sz="3718">
                <a:solidFill>
                  <a:srgbClr val="6FAF07"/>
                </a:solidFill>
                <a:latin typeface="Genty Sans"/>
              </a:rPr>
              <a:t>3</a:t>
            </a:r>
          </a:p>
        </p:txBody>
      </p:sp>
      <p:sp>
        <p:nvSpPr>
          <p:cNvPr name="TextBox 70" id="70"/>
          <p:cNvSpPr txBox="true"/>
          <p:nvPr/>
        </p:nvSpPr>
        <p:spPr>
          <a:xfrm rot="0">
            <a:off x="2584369" y="7082123"/>
            <a:ext cx="4126769" cy="1152712"/>
          </a:xfrm>
          <a:prstGeom prst="rect">
            <a:avLst/>
          </a:prstGeom>
        </p:spPr>
        <p:txBody>
          <a:bodyPr anchor="t" rtlCol="false" tIns="0" lIns="0" bIns="0" rIns="0">
            <a:spAutoFit/>
          </a:bodyPr>
          <a:lstStyle/>
          <a:p>
            <a:pPr algn="ctr" marL="0" indent="0" lvl="0">
              <a:lnSpc>
                <a:spcPts val="2304"/>
              </a:lnSpc>
            </a:pPr>
            <a:r>
              <a:rPr lang="en-US" sz="1986">
                <a:solidFill>
                  <a:srgbClr val="6FAF07"/>
                </a:solidFill>
                <a:latin typeface="Sniglet"/>
              </a:rPr>
              <a:t>Staff will model strategies for you with the children and describe methods that may work in your setting.</a:t>
            </a:r>
          </a:p>
        </p:txBody>
      </p:sp>
      <p:grpSp>
        <p:nvGrpSpPr>
          <p:cNvPr name="Group 71" id="71"/>
          <p:cNvGrpSpPr/>
          <p:nvPr/>
        </p:nvGrpSpPr>
        <p:grpSpPr>
          <a:xfrm rot="0">
            <a:off x="10220840" y="4344066"/>
            <a:ext cx="768288" cy="768288"/>
            <a:chOff x="0" y="0"/>
            <a:chExt cx="812800" cy="812800"/>
          </a:xfrm>
        </p:grpSpPr>
        <p:sp>
          <p:nvSpPr>
            <p:cNvPr name="Freeform 72" id="72"/>
            <p:cNvSpPr/>
            <p:nvPr/>
          </p:nvSpPr>
          <p:spPr>
            <a:xfrm flipH="false" flipV="false">
              <a:off x="0" y="0"/>
              <a:ext cx="812800" cy="812800"/>
            </a:xfrm>
            <a:custGeom>
              <a:avLst/>
              <a:gdLst/>
              <a:ahLst/>
              <a:cxnLst/>
              <a:rect r="r" b="b" t="t" l="l"/>
              <a:pathLst>
                <a:path h="812800" w="812800">
                  <a:moveTo>
                    <a:pt x="812800" y="406400"/>
                  </a:moveTo>
                  <a:lnTo>
                    <a:pt x="406400" y="0"/>
                  </a:lnTo>
                  <a:lnTo>
                    <a:pt x="406400" y="203200"/>
                  </a:lnTo>
                  <a:lnTo>
                    <a:pt x="0" y="203200"/>
                  </a:lnTo>
                  <a:lnTo>
                    <a:pt x="0" y="609600"/>
                  </a:lnTo>
                  <a:lnTo>
                    <a:pt x="406400" y="609600"/>
                  </a:lnTo>
                  <a:lnTo>
                    <a:pt x="406400" y="812800"/>
                  </a:lnTo>
                  <a:lnTo>
                    <a:pt x="812800" y="406400"/>
                  </a:lnTo>
                  <a:close/>
                </a:path>
              </a:pathLst>
            </a:custGeom>
            <a:solidFill>
              <a:srgbClr val="BFE651"/>
            </a:solidFill>
          </p:spPr>
        </p:sp>
        <p:sp>
          <p:nvSpPr>
            <p:cNvPr name="TextBox 73" id="73"/>
            <p:cNvSpPr txBox="true"/>
            <p:nvPr/>
          </p:nvSpPr>
          <p:spPr>
            <a:xfrm>
              <a:off x="0" y="174625"/>
              <a:ext cx="711200" cy="434975"/>
            </a:xfrm>
            <a:prstGeom prst="rect">
              <a:avLst/>
            </a:prstGeom>
          </p:spPr>
          <p:txBody>
            <a:bodyPr anchor="ctr" rtlCol="false" tIns="50800" lIns="50800" bIns="50800" rIns="50800"/>
            <a:lstStyle/>
            <a:p>
              <a:pPr algn="ctr">
                <a:lnSpc>
                  <a:spcPts val="2659"/>
                </a:lnSpc>
              </a:pPr>
            </a:p>
          </p:txBody>
        </p:sp>
      </p:grpSp>
      <p:grpSp>
        <p:nvGrpSpPr>
          <p:cNvPr name="Group 74" id="74"/>
          <p:cNvGrpSpPr/>
          <p:nvPr/>
        </p:nvGrpSpPr>
        <p:grpSpPr>
          <a:xfrm rot="0">
            <a:off x="10143213" y="5965743"/>
            <a:ext cx="768288" cy="768288"/>
            <a:chOff x="0" y="0"/>
            <a:chExt cx="812800" cy="812800"/>
          </a:xfrm>
        </p:grpSpPr>
        <p:sp>
          <p:nvSpPr>
            <p:cNvPr name="Freeform 75" id="75"/>
            <p:cNvSpPr/>
            <p:nvPr/>
          </p:nvSpPr>
          <p:spPr>
            <a:xfrm flipH="false" flipV="false">
              <a:off x="0" y="0"/>
              <a:ext cx="812800" cy="812800"/>
            </a:xfrm>
            <a:custGeom>
              <a:avLst/>
              <a:gdLst/>
              <a:ahLst/>
              <a:cxnLst/>
              <a:rect r="r" b="b" t="t" l="l"/>
              <a:pathLst>
                <a:path h="812800" w="812800">
                  <a:moveTo>
                    <a:pt x="812800" y="406400"/>
                  </a:moveTo>
                  <a:lnTo>
                    <a:pt x="406400" y="0"/>
                  </a:lnTo>
                  <a:lnTo>
                    <a:pt x="406400" y="203200"/>
                  </a:lnTo>
                  <a:lnTo>
                    <a:pt x="0" y="203200"/>
                  </a:lnTo>
                  <a:lnTo>
                    <a:pt x="0" y="609600"/>
                  </a:lnTo>
                  <a:lnTo>
                    <a:pt x="406400" y="609600"/>
                  </a:lnTo>
                  <a:lnTo>
                    <a:pt x="406400" y="812800"/>
                  </a:lnTo>
                  <a:lnTo>
                    <a:pt x="812800" y="406400"/>
                  </a:lnTo>
                  <a:close/>
                </a:path>
              </a:pathLst>
            </a:custGeom>
            <a:solidFill>
              <a:srgbClr val="4ACF66"/>
            </a:solidFill>
          </p:spPr>
        </p:sp>
        <p:sp>
          <p:nvSpPr>
            <p:cNvPr name="TextBox 76" id="76"/>
            <p:cNvSpPr txBox="true"/>
            <p:nvPr/>
          </p:nvSpPr>
          <p:spPr>
            <a:xfrm>
              <a:off x="0" y="174625"/>
              <a:ext cx="711200" cy="434975"/>
            </a:xfrm>
            <a:prstGeom prst="rect">
              <a:avLst/>
            </a:prstGeom>
          </p:spPr>
          <p:txBody>
            <a:bodyPr anchor="ctr" rtlCol="false" tIns="50800" lIns="50800" bIns="50800" rIns="50800"/>
            <a:lstStyle/>
            <a:p>
              <a:pPr algn="ctr">
                <a:lnSpc>
                  <a:spcPts val="2659"/>
                </a:lnSpc>
              </a:pPr>
            </a:p>
          </p:txBody>
        </p:sp>
      </p:grpSp>
      <p:grpSp>
        <p:nvGrpSpPr>
          <p:cNvPr name="Group 77" id="77"/>
          <p:cNvGrpSpPr/>
          <p:nvPr/>
        </p:nvGrpSpPr>
        <p:grpSpPr>
          <a:xfrm rot="0">
            <a:off x="7477340" y="4272790"/>
            <a:ext cx="768288" cy="768288"/>
            <a:chOff x="0" y="0"/>
            <a:chExt cx="812800" cy="812800"/>
          </a:xfrm>
        </p:grpSpPr>
        <p:sp>
          <p:nvSpPr>
            <p:cNvPr name="Freeform 78" id="78"/>
            <p:cNvSpPr/>
            <p:nvPr/>
          </p:nvSpPr>
          <p:spPr>
            <a:xfrm flipH="false" flipV="false">
              <a:off x="0" y="0"/>
              <a:ext cx="812800" cy="812800"/>
            </a:xfrm>
            <a:custGeom>
              <a:avLst/>
              <a:gdLst/>
              <a:ahLst/>
              <a:cxnLst/>
              <a:rect r="r" b="b" t="t" l="l"/>
              <a:pathLst>
                <a:path h="812800" w="812800">
                  <a:moveTo>
                    <a:pt x="0" y="406400"/>
                  </a:moveTo>
                  <a:lnTo>
                    <a:pt x="406400" y="0"/>
                  </a:lnTo>
                  <a:lnTo>
                    <a:pt x="406400" y="203200"/>
                  </a:lnTo>
                  <a:lnTo>
                    <a:pt x="812800" y="203200"/>
                  </a:lnTo>
                  <a:lnTo>
                    <a:pt x="812800" y="609600"/>
                  </a:lnTo>
                  <a:lnTo>
                    <a:pt x="406400" y="609600"/>
                  </a:lnTo>
                  <a:lnTo>
                    <a:pt x="406400" y="812800"/>
                  </a:lnTo>
                  <a:lnTo>
                    <a:pt x="0" y="406400"/>
                  </a:lnTo>
                  <a:close/>
                </a:path>
              </a:pathLst>
            </a:custGeom>
            <a:solidFill>
              <a:srgbClr val="00808A"/>
            </a:solidFill>
          </p:spPr>
        </p:sp>
        <p:sp>
          <p:nvSpPr>
            <p:cNvPr name="TextBox 79" id="79"/>
            <p:cNvSpPr txBox="true"/>
            <p:nvPr/>
          </p:nvSpPr>
          <p:spPr>
            <a:xfrm>
              <a:off x="101600" y="174625"/>
              <a:ext cx="711200" cy="434975"/>
            </a:xfrm>
            <a:prstGeom prst="rect">
              <a:avLst/>
            </a:prstGeom>
          </p:spPr>
          <p:txBody>
            <a:bodyPr anchor="ctr" rtlCol="false" tIns="50800" lIns="50800" bIns="50800" rIns="50800"/>
            <a:lstStyle/>
            <a:p>
              <a:pPr algn="ctr">
                <a:lnSpc>
                  <a:spcPts val="2659"/>
                </a:lnSpc>
              </a:pPr>
            </a:p>
          </p:txBody>
        </p:sp>
      </p:grpSp>
      <p:grpSp>
        <p:nvGrpSpPr>
          <p:cNvPr name="Group 80" id="80"/>
          <p:cNvGrpSpPr/>
          <p:nvPr/>
        </p:nvGrpSpPr>
        <p:grpSpPr>
          <a:xfrm rot="0">
            <a:off x="7477340" y="5890821"/>
            <a:ext cx="768288" cy="768288"/>
            <a:chOff x="0" y="0"/>
            <a:chExt cx="812800" cy="812800"/>
          </a:xfrm>
        </p:grpSpPr>
        <p:sp>
          <p:nvSpPr>
            <p:cNvPr name="Freeform 81" id="81"/>
            <p:cNvSpPr/>
            <p:nvPr/>
          </p:nvSpPr>
          <p:spPr>
            <a:xfrm flipH="false" flipV="false">
              <a:off x="0" y="0"/>
              <a:ext cx="812800" cy="812800"/>
            </a:xfrm>
            <a:custGeom>
              <a:avLst/>
              <a:gdLst/>
              <a:ahLst/>
              <a:cxnLst/>
              <a:rect r="r" b="b" t="t" l="l"/>
              <a:pathLst>
                <a:path h="812800" w="812800">
                  <a:moveTo>
                    <a:pt x="0" y="406400"/>
                  </a:moveTo>
                  <a:lnTo>
                    <a:pt x="406400" y="0"/>
                  </a:lnTo>
                  <a:lnTo>
                    <a:pt x="406400" y="203200"/>
                  </a:lnTo>
                  <a:lnTo>
                    <a:pt x="812800" y="203200"/>
                  </a:lnTo>
                  <a:lnTo>
                    <a:pt x="812800" y="609600"/>
                  </a:lnTo>
                  <a:lnTo>
                    <a:pt x="406400" y="609600"/>
                  </a:lnTo>
                  <a:lnTo>
                    <a:pt x="406400" y="812800"/>
                  </a:lnTo>
                  <a:lnTo>
                    <a:pt x="0" y="406400"/>
                  </a:lnTo>
                  <a:close/>
                </a:path>
              </a:pathLst>
            </a:custGeom>
            <a:solidFill>
              <a:srgbClr val="00AA86"/>
            </a:solidFill>
          </p:spPr>
        </p:sp>
        <p:sp>
          <p:nvSpPr>
            <p:cNvPr name="TextBox 82" id="82"/>
            <p:cNvSpPr txBox="true"/>
            <p:nvPr/>
          </p:nvSpPr>
          <p:spPr>
            <a:xfrm>
              <a:off x="101600" y="174625"/>
              <a:ext cx="711200" cy="434975"/>
            </a:xfrm>
            <a:prstGeom prst="rect">
              <a:avLst/>
            </a:prstGeom>
          </p:spPr>
          <p:txBody>
            <a:bodyPr anchor="ctr" rtlCol="false" tIns="50800" lIns="50800" bIns="50800" rIns="50800"/>
            <a:lstStyle/>
            <a:p>
              <a:pPr algn="ctr">
                <a:lnSpc>
                  <a:spcPts val="2659"/>
                </a:lnSpc>
              </a:pPr>
            </a:p>
          </p:txBody>
        </p:sp>
      </p:grpSp>
      <p:pic>
        <p:nvPicPr>
          <p:cNvPr name="Picture 83" id="83"/>
          <p:cNvPicPr>
            <a:picLocks noChangeAspect="true"/>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0" t="0" r="0" b="0"/>
          <a:stretch>
            <a:fillRect/>
          </a:stretch>
        </p:blipFill>
        <p:spPr>
          <a:xfrm flipH="false" flipV="false" rot="0">
            <a:off x="8844434" y="5181788"/>
            <a:ext cx="764382" cy="675435"/>
          </a:xfrm>
          <a:prstGeom prst="rect">
            <a:avLst/>
          </a:prstGeom>
        </p:spPr>
      </p:pic>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15572" r="0" b="0"/>
          <a:stretch>
            <a:fillRect/>
          </a:stretch>
        </p:blipFill>
        <p:spPr>
          <a:xfrm flipH="false" flipV="false">
            <a:off x="0" y="0"/>
            <a:ext cx="18288000" cy="10287000"/>
          </a:xfrm>
          <a:prstGeom prst="rect">
            <a:avLst/>
          </a:prstGeom>
        </p:spPr>
      </p:pic>
      <p:grpSp>
        <p:nvGrpSpPr>
          <p:cNvPr name="Group 3" id="3"/>
          <p:cNvGrpSpPr/>
          <p:nvPr/>
        </p:nvGrpSpPr>
        <p:grpSpPr>
          <a:xfrm rot="0">
            <a:off x="1028700" y="478853"/>
            <a:ext cx="16253913" cy="9329295"/>
            <a:chOff x="0" y="0"/>
            <a:chExt cx="4025391" cy="2310463"/>
          </a:xfrm>
        </p:grpSpPr>
        <p:sp>
          <p:nvSpPr>
            <p:cNvPr name="Freeform 4" id="4"/>
            <p:cNvSpPr/>
            <p:nvPr/>
          </p:nvSpPr>
          <p:spPr>
            <a:xfrm flipH="false" flipV="false">
              <a:off x="0" y="0"/>
              <a:ext cx="4025392" cy="2310463"/>
            </a:xfrm>
            <a:custGeom>
              <a:avLst/>
              <a:gdLst/>
              <a:ahLst/>
              <a:cxnLst/>
              <a:rect r="r" b="b" t="t" l="l"/>
              <a:pathLst>
                <a:path h="2310463" w="4025392">
                  <a:moveTo>
                    <a:pt x="23816" y="0"/>
                  </a:moveTo>
                  <a:lnTo>
                    <a:pt x="4001576" y="0"/>
                  </a:lnTo>
                  <a:cubicBezTo>
                    <a:pt x="4007892" y="0"/>
                    <a:pt x="4013950" y="2509"/>
                    <a:pt x="4018416" y="6975"/>
                  </a:cubicBezTo>
                  <a:cubicBezTo>
                    <a:pt x="4022882" y="11442"/>
                    <a:pt x="4025392" y="17499"/>
                    <a:pt x="4025392" y="23816"/>
                  </a:cubicBezTo>
                  <a:lnTo>
                    <a:pt x="4025392" y="2286647"/>
                  </a:lnTo>
                  <a:cubicBezTo>
                    <a:pt x="4025392" y="2299800"/>
                    <a:pt x="4014729" y="2310463"/>
                    <a:pt x="4001576" y="2310463"/>
                  </a:cubicBezTo>
                  <a:lnTo>
                    <a:pt x="23816" y="2310463"/>
                  </a:lnTo>
                  <a:cubicBezTo>
                    <a:pt x="10663" y="2310463"/>
                    <a:pt x="0" y="2299800"/>
                    <a:pt x="0" y="2286647"/>
                  </a:cubicBezTo>
                  <a:lnTo>
                    <a:pt x="0" y="23816"/>
                  </a:lnTo>
                  <a:cubicBezTo>
                    <a:pt x="0" y="10663"/>
                    <a:pt x="10663" y="0"/>
                    <a:pt x="23816" y="0"/>
                  </a:cubicBezTo>
                  <a:close/>
                </a:path>
              </a:pathLst>
            </a:custGeom>
            <a:solidFill>
              <a:srgbClr val="FFFFFF"/>
            </a:solidFill>
            <a:ln w="123825">
              <a:solidFill>
                <a:srgbClr val="6FAF07"/>
              </a:solidFill>
            </a:ln>
          </p:spPr>
        </p:sp>
        <p:sp>
          <p:nvSpPr>
            <p:cNvPr name="TextBox 5" id="5"/>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744034" y="1610530"/>
            <a:ext cx="14799931" cy="7647770"/>
            <a:chOff x="0" y="0"/>
            <a:chExt cx="3897924" cy="2014227"/>
          </a:xfrm>
        </p:grpSpPr>
        <p:sp>
          <p:nvSpPr>
            <p:cNvPr name="Freeform 7" id="7"/>
            <p:cNvSpPr/>
            <p:nvPr/>
          </p:nvSpPr>
          <p:spPr>
            <a:xfrm flipH="false" flipV="false">
              <a:off x="0" y="0"/>
              <a:ext cx="3897924" cy="2014227"/>
            </a:xfrm>
            <a:custGeom>
              <a:avLst/>
              <a:gdLst/>
              <a:ahLst/>
              <a:cxnLst/>
              <a:rect r="r" b="b" t="t" l="l"/>
              <a:pathLst>
                <a:path h="2014227" w="3897924">
                  <a:moveTo>
                    <a:pt x="26155" y="0"/>
                  </a:moveTo>
                  <a:lnTo>
                    <a:pt x="3871769" y="0"/>
                  </a:lnTo>
                  <a:cubicBezTo>
                    <a:pt x="3878706" y="0"/>
                    <a:pt x="3885359" y="2756"/>
                    <a:pt x="3890264" y="7661"/>
                  </a:cubicBezTo>
                  <a:cubicBezTo>
                    <a:pt x="3895169" y="12566"/>
                    <a:pt x="3897924" y="19218"/>
                    <a:pt x="3897924" y="26155"/>
                  </a:cubicBezTo>
                  <a:lnTo>
                    <a:pt x="3897924" y="1988072"/>
                  </a:lnTo>
                  <a:cubicBezTo>
                    <a:pt x="3897924" y="2002517"/>
                    <a:pt x="3886214" y="2014227"/>
                    <a:pt x="3871769" y="2014227"/>
                  </a:cubicBezTo>
                  <a:lnTo>
                    <a:pt x="26155" y="2014227"/>
                  </a:lnTo>
                  <a:cubicBezTo>
                    <a:pt x="11710" y="2014227"/>
                    <a:pt x="0" y="2002517"/>
                    <a:pt x="0" y="1988072"/>
                  </a:cubicBezTo>
                  <a:lnTo>
                    <a:pt x="0" y="26155"/>
                  </a:lnTo>
                  <a:cubicBezTo>
                    <a:pt x="0" y="11710"/>
                    <a:pt x="11710" y="0"/>
                    <a:pt x="26155" y="0"/>
                  </a:cubicBezTo>
                  <a:close/>
                </a:path>
              </a:pathLst>
            </a:custGeom>
            <a:solidFill>
              <a:srgbClr val="FFFFFF"/>
            </a:solidFill>
            <a:ln w="57150">
              <a:solidFill>
                <a:srgbClr val="6FAF07"/>
              </a:solidFill>
            </a:ln>
          </p:spPr>
        </p:sp>
        <p:sp>
          <p:nvSpPr>
            <p:cNvPr name="TextBox 8" id="8"/>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9" id="9"/>
          <p:cNvGrpSpPr/>
          <p:nvPr/>
        </p:nvGrpSpPr>
        <p:grpSpPr>
          <a:xfrm rot="0">
            <a:off x="4222452" y="949278"/>
            <a:ext cx="9843097" cy="1321498"/>
            <a:chOff x="0" y="0"/>
            <a:chExt cx="3024664" cy="406080"/>
          </a:xfrm>
        </p:grpSpPr>
        <p:sp>
          <p:nvSpPr>
            <p:cNvPr name="Freeform 10" id="10"/>
            <p:cNvSpPr/>
            <p:nvPr/>
          </p:nvSpPr>
          <p:spPr>
            <a:xfrm flipH="false" flipV="false">
              <a:off x="0" y="0"/>
              <a:ext cx="3024664" cy="406080"/>
            </a:xfrm>
            <a:custGeom>
              <a:avLst/>
              <a:gdLst/>
              <a:ahLst/>
              <a:cxnLst/>
              <a:rect r="r" b="b" t="t" l="l"/>
              <a:pathLst>
                <a:path h="406080" w="3024664">
                  <a:moveTo>
                    <a:pt x="78653" y="0"/>
                  </a:moveTo>
                  <a:lnTo>
                    <a:pt x="2946010" y="0"/>
                  </a:lnTo>
                  <a:cubicBezTo>
                    <a:pt x="2989450" y="0"/>
                    <a:pt x="3024664" y="35214"/>
                    <a:pt x="3024664" y="78653"/>
                  </a:cubicBezTo>
                  <a:lnTo>
                    <a:pt x="3024664" y="327427"/>
                  </a:lnTo>
                  <a:cubicBezTo>
                    <a:pt x="3024664" y="348287"/>
                    <a:pt x="3016377" y="368293"/>
                    <a:pt x="3001627" y="383043"/>
                  </a:cubicBezTo>
                  <a:cubicBezTo>
                    <a:pt x="2986876" y="397794"/>
                    <a:pt x="2966871" y="406080"/>
                    <a:pt x="2946010" y="406080"/>
                  </a:cubicBezTo>
                  <a:lnTo>
                    <a:pt x="78653" y="406080"/>
                  </a:lnTo>
                  <a:cubicBezTo>
                    <a:pt x="35214" y="406080"/>
                    <a:pt x="0" y="370866"/>
                    <a:pt x="0" y="327427"/>
                  </a:cubicBezTo>
                  <a:lnTo>
                    <a:pt x="0" y="78653"/>
                  </a:lnTo>
                  <a:cubicBezTo>
                    <a:pt x="0" y="57793"/>
                    <a:pt x="8287" y="37787"/>
                    <a:pt x="23037" y="23037"/>
                  </a:cubicBezTo>
                  <a:cubicBezTo>
                    <a:pt x="37787" y="8287"/>
                    <a:pt x="57793" y="0"/>
                    <a:pt x="78653" y="0"/>
                  </a:cubicBezTo>
                  <a:close/>
                </a:path>
              </a:pathLst>
            </a:custGeom>
            <a:solidFill>
              <a:srgbClr val="FFFFFF"/>
            </a:solidFill>
            <a:ln w="57150">
              <a:solidFill>
                <a:srgbClr val="6FAF07"/>
              </a:solidFill>
            </a:ln>
          </p:spPr>
        </p:sp>
        <p:sp>
          <p:nvSpPr>
            <p:cNvPr name="TextBox 11" id="11"/>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sp>
        <p:nvSpPr>
          <p:cNvPr name="TextBox 12" id="12"/>
          <p:cNvSpPr txBox="true"/>
          <p:nvPr/>
        </p:nvSpPr>
        <p:spPr>
          <a:xfrm rot="0">
            <a:off x="3266679" y="1200168"/>
            <a:ext cx="12050345" cy="645592"/>
          </a:xfrm>
          <a:prstGeom prst="rect">
            <a:avLst/>
          </a:prstGeom>
        </p:spPr>
        <p:txBody>
          <a:bodyPr anchor="t" rtlCol="false" tIns="0" lIns="0" bIns="0" rIns="0">
            <a:spAutoFit/>
          </a:bodyPr>
          <a:lstStyle/>
          <a:p>
            <a:pPr algn="ctr" marL="0" indent="0" lvl="0">
              <a:lnSpc>
                <a:spcPts val="5017"/>
              </a:lnSpc>
            </a:pPr>
            <a:r>
              <a:rPr lang="en-US" sz="4480">
                <a:solidFill>
                  <a:srgbClr val="6FAF07"/>
                </a:solidFill>
                <a:latin typeface="Genty Sans"/>
              </a:rPr>
              <a:t>WHAT PAPERWORK IS INVOLVED?</a:t>
            </a:r>
          </a:p>
        </p:txBody>
      </p:sp>
      <p:sp>
        <p:nvSpPr>
          <p:cNvPr name="TextBox 13" id="13"/>
          <p:cNvSpPr txBox="true"/>
          <p:nvPr/>
        </p:nvSpPr>
        <p:spPr>
          <a:xfrm rot="0">
            <a:off x="1744034" y="2829328"/>
            <a:ext cx="14477873" cy="5947410"/>
          </a:xfrm>
          <a:prstGeom prst="rect">
            <a:avLst/>
          </a:prstGeom>
        </p:spPr>
        <p:txBody>
          <a:bodyPr anchor="t" rtlCol="false" tIns="0" lIns="0" bIns="0" rIns="0">
            <a:spAutoFit/>
          </a:bodyPr>
          <a:lstStyle/>
          <a:p>
            <a:pPr algn="just" marL="626107" indent="-313054" lvl="1">
              <a:lnSpc>
                <a:spcPts val="4349"/>
              </a:lnSpc>
              <a:buFont typeface="Arial"/>
              <a:buChar char="•"/>
            </a:pPr>
            <a:r>
              <a:rPr lang="en-US" sz="2899">
                <a:solidFill>
                  <a:srgbClr val="6FAF07"/>
                </a:solidFill>
                <a:latin typeface="Sniglet"/>
              </a:rPr>
              <a:t>Staff will share with you their initial thoughts around strategies and ideas that will work.</a:t>
            </a:r>
          </a:p>
          <a:p>
            <a:pPr algn="just" marL="626107" indent="-313054" lvl="1">
              <a:lnSpc>
                <a:spcPts val="4349"/>
              </a:lnSpc>
              <a:buFont typeface="Arial"/>
              <a:buChar char="•"/>
            </a:pPr>
            <a:r>
              <a:rPr lang="en-US" sz="2899">
                <a:solidFill>
                  <a:srgbClr val="6FAF07"/>
                </a:solidFill>
                <a:latin typeface="Sniglet"/>
              </a:rPr>
              <a:t>They will keep an informal record of their visit for internal moderation and monitoring. (available on request)</a:t>
            </a:r>
          </a:p>
          <a:p>
            <a:pPr algn="just" marL="626107" indent="-313054" lvl="1">
              <a:lnSpc>
                <a:spcPts val="4349"/>
              </a:lnSpc>
              <a:buFont typeface="Arial"/>
              <a:buChar char="•"/>
            </a:pPr>
            <a:r>
              <a:rPr lang="en-US" sz="2899">
                <a:solidFill>
                  <a:srgbClr val="6FAF07"/>
                </a:solidFill>
                <a:latin typeface="Sniglet"/>
              </a:rPr>
              <a:t>Settings should feel involved in professional support throughout the process.</a:t>
            </a:r>
          </a:p>
          <a:p>
            <a:pPr algn="just" marL="626107" indent="-313054" lvl="1">
              <a:lnSpc>
                <a:spcPts val="4349"/>
              </a:lnSpc>
              <a:buFont typeface="Arial"/>
              <a:buChar char="•"/>
            </a:pPr>
            <a:r>
              <a:rPr lang="en-US" sz="2899">
                <a:solidFill>
                  <a:srgbClr val="6FAF07"/>
                </a:solidFill>
                <a:latin typeface="Sniglet"/>
              </a:rPr>
              <a:t>Written reports will NOT be provided, the support is identified to be practical and time limited, time writing reports would detract from that.</a:t>
            </a:r>
          </a:p>
          <a:p>
            <a:pPr algn="just" marL="626107" indent="-313054" lvl="1">
              <a:lnSpc>
                <a:spcPts val="4349"/>
              </a:lnSpc>
              <a:buFont typeface="Arial"/>
              <a:buChar char="•"/>
            </a:pPr>
            <a:r>
              <a:rPr lang="en-US" sz="2899">
                <a:solidFill>
                  <a:srgbClr val="6FAF07"/>
                </a:solidFill>
                <a:latin typeface="Sniglet"/>
              </a:rPr>
              <a:t>The practitioners will be happy to provide or signpost you to resources such as visual timetables where they have access to them.</a:t>
            </a:r>
          </a:p>
          <a:p>
            <a:pPr algn="just" marL="626107" indent="-313054" lvl="1">
              <a:lnSpc>
                <a:spcPts val="4349"/>
              </a:lnSpc>
              <a:buFont typeface="Arial"/>
              <a:buChar char="•"/>
            </a:pPr>
            <a:r>
              <a:rPr lang="en-US" sz="2899">
                <a:solidFill>
                  <a:srgbClr val="6FAF07"/>
                </a:solidFill>
                <a:latin typeface="Sniglet"/>
              </a:rPr>
              <a:t>fFnal feedback will be asked for and this is fed back to the local authority to monitor quality and adapt the offer to meet settings needs.</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15572" r="0" b="0"/>
          <a:stretch>
            <a:fillRect/>
          </a:stretch>
        </p:blipFill>
        <p:spPr>
          <a:xfrm flipH="false" flipV="false">
            <a:off x="0" y="0"/>
            <a:ext cx="18288000" cy="10287000"/>
          </a:xfrm>
          <a:prstGeom prst="rect">
            <a:avLst/>
          </a:prstGeom>
        </p:spPr>
      </p:pic>
      <p:grpSp>
        <p:nvGrpSpPr>
          <p:cNvPr name="Group 3" id="3"/>
          <p:cNvGrpSpPr/>
          <p:nvPr/>
        </p:nvGrpSpPr>
        <p:grpSpPr>
          <a:xfrm rot="0">
            <a:off x="1028700" y="478853"/>
            <a:ext cx="16253913" cy="9329295"/>
            <a:chOff x="0" y="0"/>
            <a:chExt cx="4025391" cy="2310463"/>
          </a:xfrm>
        </p:grpSpPr>
        <p:sp>
          <p:nvSpPr>
            <p:cNvPr name="Freeform 4" id="4"/>
            <p:cNvSpPr/>
            <p:nvPr/>
          </p:nvSpPr>
          <p:spPr>
            <a:xfrm flipH="false" flipV="false">
              <a:off x="0" y="0"/>
              <a:ext cx="4025392" cy="2310463"/>
            </a:xfrm>
            <a:custGeom>
              <a:avLst/>
              <a:gdLst/>
              <a:ahLst/>
              <a:cxnLst/>
              <a:rect r="r" b="b" t="t" l="l"/>
              <a:pathLst>
                <a:path h="2310463" w="4025392">
                  <a:moveTo>
                    <a:pt x="23816" y="0"/>
                  </a:moveTo>
                  <a:lnTo>
                    <a:pt x="4001576" y="0"/>
                  </a:lnTo>
                  <a:cubicBezTo>
                    <a:pt x="4007892" y="0"/>
                    <a:pt x="4013950" y="2509"/>
                    <a:pt x="4018416" y="6975"/>
                  </a:cubicBezTo>
                  <a:cubicBezTo>
                    <a:pt x="4022882" y="11442"/>
                    <a:pt x="4025392" y="17499"/>
                    <a:pt x="4025392" y="23816"/>
                  </a:cubicBezTo>
                  <a:lnTo>
                    <a:pt x="4025392" y="2286647"/>
                  </a:lnTo>
                  <a:cubicBezTo>
                    <a:pt x="4025392" y="2299800"/>
                    <a:pt x="4014729" y="2310463"/>
                    <a:pt x="4001576" y="2310463"/>
                  </a:cubicBezTo>
                  <a:lnTo>
                    <a:pt x="23816" y="2310463"/>
                  </a:lnTo>
                  <a:cubicBezTo>
                    <a:pt x="10663" y="2310463"/>
                    <a:pt x="0" y="2299800"/>
                    <a:pt x="0" y="2286647"/>
                  </a:cubicBezTo>
                  <a:lnTo>
                    <a:pt x="0" y="23816"/>
                  </a:lnTo>
                  <a:cubicBezTo>
                    <a:pt x="0" y="10663"/>
                    <a:pt x="10663" y="0"/>
                    <a:pt x="23816" y="0"/>
                  </a:cubicBezTo>
                  <a:close/>
                </a:path>
              </a:pathLst>
            </a:custGeom>
            <a:solidFill>
              <a:srgbClr val="FFFFFF"/>
            </a:solidFill>
            <a:ln w="123825">
              <a:solidFill>
                <a:srgbClr val="6FAF07"/>
              </a:solidFill>
            </a:ln>
          </p:spPr>
        </p:sp>
        <p:sp>
          <p:nvSpPr>
            <p:cNvPr name="TextBox 5" id="5"/>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1744034" y="1610530"/>
            <a:ext cx="14799931" cy="7647770"/>
            <a:chOff x="0" y="0"/>
            <a:chExt cx="3897924" cy="2014227"/>
          </a:xfrm>
        </p:grpSpPr>
        <p:sp>
          <p:nvSpPr>
            <p:cNvPr name="Freeform 7" id="7"/>
            <p:cNvSpPr/>
            <p:nvPr/>
          </p:nvSpPr>
          <p:spPr>
            <a:xfrm flipH="false" flipV="false">
              <a:off x="0" y="0"/>
              <a:ext cx="3897924" cy="2014227"/>
            </a:xfrm>
            <a:custGeom>
              <a:avLst/>
              <a:gdLst/>
              <a:ahLst/>
              <a:cxnLst/>
              <a:rect r="r" b="b" t="t" l="l"/>
              <a:pathLst>
                <a:path h="2014227" w="3897924">
                  <a:moveTo>
                    <a:pt x="26155" y="0"/>
                  </a:moveTo>
                  <a:lnTo>
                    <a:pt x="3871769" y="0"/>
                  </a:lnTo>
                  <a:cubicBezTo>
                    <a:pt x="3878706" y="0"/>
                    <a:pt x="3885359" y="2756"/>
                    <a:pt x="3890264" y="7661"/>
                  </a:cubicBezTo>
                  <a:cubicBezTo>
                    <a:pt x="3895169" y="12566"/>
                    <a:pt x="3897924" y="19218"/>
                    <a:pt x="3897924" y="26155"/>
                  </a:cubicBezTo>
                  <a:lnTo>
                    <a:pt x="3897924" y="1988072"/>
                  </a:lnTo>
                  <a:cubicBezTo>
                    <a:pt x="3897924" y="2002517"/>
                    <a:pt x="3886214" y="2014227"/>
                    <a:pt x="3871769" y="2014227"/>
                  </a:cubicBezTo>
                  <a:lnTo>
                    <a:pt x="26155" y="2014227"/>
                  </a:lnTo>
                  <a:cubicBezTo>
                    <a:pt x="11710" y="2014227"/>
                    <a:pt x="0" y="2002517"/>
                    <a:pt x="0" y="1988072"/>
                  </a:cubicBezTo>
                  <a:lnTo>
                    <a:pt x="0" y="26155"/>
                  </a:lnTo>
                  <a:cubicBezTo>
                    <a:pt x="0" y="11710"/>
                    <a:pt x="11710" y="0"/>
                    <a:pt x="26155" y="0"/>
                  </a:cubicBezTo>
                  <a:close/>
                </a:path>
              </a:pathLst>
            </a:custGeom>
            <a:solidFill>
              <a:srgbClr val="FFFFFF"/>
            </a:solidFill>
            <a:ln w="57150">
              <a:solidFill>
                <a:srgbClr val="6FAF07"/>
              </a:solidFill>
            </a:ln>
          </p:spPr>
        </p:sp>
        <p:sp>
          <p:nvSpPr>
            <p:cNvPr name="TextBox 8" id="8"/>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grpSp>
        <p:nvGrpSpPr>
          <p:cNvPr name="Group 9" id="9"/>
          <p:cNvGrpSpPr/>
          <p:nvPr/>
        </p:nvGrpSpPr>
        <p:grpSpPr>
          <a:xfrm rot="0">
            <a:off x="4222452" y="949278"/>
            <a:ext cx="9843097" cy="1321498"/>
            <a:chOff x="0" y="0"/>
            <a:chExt cx="3024664" cy="406080"/>
          </a:xfrm>
        </p:grpSpPr>
        <p:sp>
          <p:nvSpPr>
            <p:cNvPr name="Freeform 10" id="10"/>
            <p:cNvSpPr/>
            <p:nvPr/>
          </p:nvSpPr>
          <p:spPr>
            <a:xfrm flipH="false" flipV="false">
              <a:off x="0" y="0"/>
              <a:ext cx="3024664" cy="406080"/>
            </a:xfrm>
            <a:custGeom>
              <a:avLst/>
              <a:gdLst/>
              <a:ahLst/>
              <a:cxnLst/>
              <a:rect r="r" b="b" t="t" l="l"/>
              <a:pathLst>
                <a:path h="406080" w="3024664">
                  <a:moveTo>
                    <a:pt x="78653" y="0"/>
                  </a:moveTo>
                  <a:lnTo>
                    <a:pt x="2946010" y="0"/>
                  </a:lnTo>
                  <a:cubicBezTo>
                    <a:pt x="2989450" y="0"/>
                    <a:pt x="3024664" y="35214"/>
                    <a:pt x="3024664" y="78653"/>
                  </a:cubicBezTo>
                  <a:lnTo>
                    <a:pt x="3024664" y="327427"/>
                  </a:lnTo>
                  <a:cubicBezTo>
                    <a:pt x="3024664" y="348287"/>
                    <a:pt x="3016377" y="368293"/>
                    <a:pt x="3001627" y="383043"/>
                  </a:cubicBezTo>
                  <a:cubicBezTo>
                    <a:pt x="2986876" y="397794"/>
                    <a:pt x="2966871" y="406080"/>
                    <a:pt x="2946010" y="406080"/>
                  </a:cubicBezTo>
                  <a:lnTo>
                    <a:pt x="78653" y="406080"/>
                  </a:lnTo>
                  <a:cubicBezTo>
                    <a:pt x="35214" y="406080"/>
                    <a:pt x="0" y="370866"/>
                    <a:pt x="0" y="327427"/>
                  </a:cubicBezTo>
                  <a:lnTo>
                    <a:pt x="0" y="78653"/>
                  </a:lnTo>
                  <a:cubicBezTo>
                    <a:pt x="0" y="57793"/>
                    <a:pt x="8287" y="37787"/>
                    <a:pt x="23037" y="23037"/>
                  </a:cubicBezTo>
                  <a:cubicBezTo>
                    <a:pt x="37787" y="8287"/>
                    <a:pt x="57793" y="0"/>
                    <a:pt x="78653" y="0"/>
                  </a:cubicBezTo>
                  <a:close/>
                </a:path>
              </a:pathLst>
            </a:custGeom>
            <a:solidFill>
              <a:srgbClr val="FFFFFF"/>
            </a:solidFill>
            <a:ln w="57150">
              <a:solidFill>
                <a:srgbClr val="6FAF07"/>
              </a:solidFill>
            </a:ln>
          </p:spPr>
        </p:sp>
        <p:sp>
          <p:nvSpPr>
            <p:cNvPr name="TextBox 11" id="11"/>
            <p:cNvSpPr txBox="true"/>
            <p:nvPr/>
          </p:nvSpPr>
          <p:spPr>
            <a:xfrm>
              <a:off x="0" y="-28575"/>
              <a:ext cx="812800" cy="841375"/>
            </a:xfrm>
            <a:prstGeom prst="rect">
              <a:avLst/>
            </a:prstGeom>
          </p:spPr>
          <p:txBody>
            <a:bodyPr anchor="ctr" rtlCol="false" tIns="50800" lIns="50800" bIns="50800" rIns="50800"/>
            <a:lstStyle/>
            <a:p>
              <a:pPr algn="ctr">
                <a:lnSpc>
                  <a:spcPts val="2659"/>
                </a:lnSpc>
              </a:pPr>
            </a:p>
          </p:txBody>
        </p:sp>
      </p:grpSp>
      <p:sp>
        <p:nvSpPr>
          <p:cNvPr name="TextBox 12" id="12"/>
          <p:cNvSpPr txBox="true"/>
          <p:nvPr/>
        </p:nvSpPr>
        <p:spPr>
          <a:xfrm rot="0">
            <a:off x="4493621" y="1209710"/>
            <a:ext cx="9300759" cy="839775"/>
          </a:xfrm>
          <a:prstGeom prst="rect">
            <a:avLst/>
          </a:prstGeom>
        </p:spPr>
        <p:txBody>
          <a:bodyPr anchor="t" rtlCol="false" tIns="0" lIns="0" bIns="0" rIns="0">
            <a:spAutoFit/>
          </a:bodyPr>
          <a:lstStyle/>
          <a:p>
            <a:pPr algn="ctr" marL="0" indent="0" lvl="0">
              <a:lnSpc>
                <a:spcPts val="6473"/>
              </a:lnSpc>
            </a:pPr>
            <a:r>
              <a:rPr lang="en-US" sz="5780">
                <a:solidFill>
                  <a:srgbClr val="6FAF07"/>
                </a:solidFill>
                <a:latin typeface="Genty Sans"/>
              </a:rPr>
              <a:t>WHAT IS NOT INVOLVED?</a:t>
            </a:r>
          </a:p>
        </p:txBody>
      </p:sp>
      <p:sp>
        <p:nvSpPr>
          <p:cNvPr name="TextBox 13" id="13"/>
          <p:cNvSpPr txBox="true"/>
          <p:nvPr/>
        </p:nvSpPr>
        <p:spPr>
          <a:xfrm rot="0">
            <a:off x="3099156" y="2477957"/>
            <a:ext cx="11754641" cy="6315075"/>
          </a:xfrm>
          <a:prstGeom prst="rect">
            <a:avLst/>
          </a:prstGeom>
        </p:spPr>
        <p:txBody>
          <a:bodyPr anchor="t" rtlCol="false" tIns="0" lIns="0" bIns="0" rIns="0">
            <a:spAutoFit/>
          </a:bodyPr>
          <a:lstStyle/>
          <a:p>
            <a:pPr algn="just" marL="539749" indent="-269875" lvl="1">
              <a:lnSpc>
                <a:spcPts val="3749"/>
              </a:lnSpc>
              <a:buFont typeface="Arial"/>
              <a:buChar char="•"/>
            </a:pPr>
            <a:r>
              <a:rPr lang="en-US" sz="2499">
                <a:solidFill>
                  <a:srgbClr val="6FAF07"/>
                </a:solidFill>
                <a:latin typeface="Sniglet"/>
              </a:rPr>
              <a:t>This is practitioner to practitioner support, all staff use these strategies every day in their own setting.</a:t>
            </a:r>
          </a:p>
          <a:p>
            <a:pPr algn="just" marL="539749" indent="-269875" lvl="1">
              <a:lnSpc>
                <a:spcPts val="3749"/>
              </a:lnSpc>
              <a:buFont typeface="Arial"/>
              <a:buChar char="•"/>
            </a:pPr>
            <a:r>
              <a:rPr lang="en-US" sz="2499">
                <a:solidFill>
                  <a:srgbClr val="6FAF07"/>
                </a:solidFill>
                <a:latin typeface="Sniglet"/>
              </a:rPr>
              <a:t>We are not allowed to:</a:t>
            </a:r>
          </a:p>
          <a:p>
            <a:pPr algn="just" marL="539749" indent="-269875" lvl="1">
              <a:lnSpc>
                <a:spcPts val="3749"/>
              </a:lnSpc>
              <a:buFont typeface="Arial"/>
              <a:buChar char="•"/>
            </a:pPr>
            <a:r>
              <a:rPr lang="en-US" sz="2499">
                <a:solidFill>
                  <a:srgbClr val="6FAF07"/>
                </a:solidFill>
                <a:latin typeface="Sniglet"/>
              </a:rPr>
              <a:t>attend MSP meetings</a:t>
            </a:r>
          </a:p>
          <a:p>
            <a:pPr algn="just" marL="539749" indent="-269875" lvl="1">
              <a:lnSpc>
                <a:spcPts val="3749"/>
              </a:lnSpc>
              <a:buFont typeface="Arial"/>
              <a:buChar char="•"/>
            </a:pPr>
            <a:r>
              <a:rPr lang="en-US" sz="2499">
                <a:solidFill>
                  <a:srgbClr val="6FAF07"/>
                </a:solidFill>
                <a:latin typeface="Sniglet"/>
              </a:rPr>
              <a:t>write reports</a:t>
            </a:r>
          </a:p>
          <a:p>
            <a:pPr algn="just" marL="539749" indent="-269875" lvl="1">
              <a:lnSpc>
                <a:spcPts val="3749"/>
              </a:lnSpc>
              <a:buFont typeface="Arial"/>
              <a:buChar char="•"/>
            </a:pPr>
            <a:r>
              <a:rPr lang="en-US" sz="2499">
                <a:solidFill>
                  <a:srgbClr val="6FAF07"/>
                </a:solidFill>
                <a:latin typeface="Sniglet"/>
              </a:rPr>
              <a:t>give outcomes (although we can coach settings to identify next steps themselves.)</a:t>
            </a:r>
          </a:p>
          <a:p>
            <a:pPr algn="just" marL="539749" indent="-269875" lvl="1">
              <a:lnSpc>
                <a:spcPts val="3749"/>
              </a:lnSpc>
              <a:buFont typeface="Arial"/>
              <a:buChar char="•"/>
            </a:pPr>
            <a:r>
              <a:rPr lang="en-US" sz="2499">
                <a:solidFill>
                  <a:srgbClr val="6FAF07"/>
                </a:solidFill>
                <a:latin typeface="Sniglet"/>
              </a:rPr>
              <a:t>talk about children who have not been referred and permission given.</a:t>
            </a:r>
          </a:p>
          <a:p>
            <a:pPr algn="just">
              <a:lnSpc>
                <a:spcPts val="3749"/>
              </a:lnSpc>
            </a:pPr>
          </a:p>
          <a:p>
            <a:pPr algn="ctr">
              <a:lnSpc>
                <a:spcPts val="4799"/>
              </a:lnSpc>
            </a:pPr>
            <a:r>
              <a:rPr lang="en-US" sz="3199">
                <a:solidFill>
                  <a:srgbClr val="6FAF07"/>
                </a:solidFill>
                <a:latin typeface="Sniglet"/>
              </a:rPr>
              <a:t>Anonymous advice can be given via email to eysupport@york.gov.uk or phoning the helpline 555133</a:t>
            </a:r>
          </a:p>
          <a:p>
            <a:pPr algn="just">
              <a:lnSpc>
                <a:spcPts val="3749"/>
              </a:lnSpc>
            </a:pPr>
          </a:p>
          <a:p>
            <a:pPr algn="just">
              <a:lnSpc>
                <a:spcPts val="3749"/>
              </a:lnSpc>
            </a:pP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CEDBC7"/>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1718926">
            <a:off x="4207758" y="7310748"/>
            <a:ext cx="3709555" cy="4497776"/>
            <a:chOff x="-11430" y="-43180"/>
            <a:chExt cx="4028440" cy="4884420"/>
          </a:xfrm>
        </p:grpSpPr>
        <p:sp>
          <p:nvSpPr>
            <p:cNvPr name="Freeform 3" id="3"/>
            <p:cNvSpPr/>
            <p:nvPr/>
          </p:nvSpPr>
          <p:spPr>
            <a:xfrm flipH="false" flipV="false">
              <a:off x="-11430" y="-43180"/>
              <a:ext cx="4028440" cy="4884420"/>
            </a:xfrm>
            <a:custGeom>
              <a:avLst/>
              <a:gdLst/>
              <a:ahLst/>
              <a:cxnLst/>
              <a:rect r="r" b="b" t="t" l="l"/>
              <a:pathLst>
                <a:path h="4884420" w="4028440">
                  <a:moveTo>
                    <a:pt x="2239010" y="48260"/>
                  </a:moveTo>
                  <a:cubicBezTo>
                    <a:pt x="2241550" y="48260"/>
                    <a:pt x="2242820" y="48260"/>
                    <a:pt x="2245360" y="46990"/>
                  </a:cubicBezTo>
                  <a:cubicBezTo>
                    <a:pt x="2651760" y="0"/>
                    <a:pt x="2940050" y="330200"/>
                    <a:pt x="2861310" y="721360"/>
                  </a:cubicBezTo>
                  <a:cubicBezTo>
                    <a:pt x="2804160" y="1005840"/>
                    <a:pt x="2641600" y="1261110"/>
                    <a:pt x="2851150" y="1526540"/>
                  </a:cubicBezTo>
                  <a:cubicBezTo>
                    <a:pt x="2945130" y="1644650"/>
                    <a:pt x="3068320" y="1734820"/>
                    <a:pt x="3171190" y="1846580"/>
                  </a:cubicBezTo>
                  <a:cubicBezTo>
                    <a:pt x="3451860" y="2150110"/>
                    <a:pt x="3256280" y="2495550"/>
                    <a:pt x="3365500" y="2847340"/>
                  </a:cubicBezTo>
                  <a:cubicBezTo>
                    <a:pt x="3388360" y="2919730"/>
                    <a:pt x="3432810" y="2981960"/>
                    <a:pt x="3482340" y="3040380"/>
                  </a:cubicBezTo>
                  <a:cubicBezTo>
                    <a:pt x="3643630" y="3229610"/>
                    <a:pt x="3854450" y="3376930"/>
                    <a:pt x="3940810" y="3619500"/>
                  </a:cubicBezTo>
                  <a:cubicBezTo>
                    <a:pt x="4028440" y="3864610"/>
                    <a:pt x="3999230" y="4146550"/>
                    <a:pt x="3870960" y="4372610"/>
                  </a:cubicBezTo>
                  <a:cubicBezTo>
                    <a:pt x="3639820" y="4780280"/>
                    <a:pt x="3139440" y="4884420"/>
                    <a:pt x="2705100" y="4829810"/>
                  </a:cubicBezTo>
                  <a:cubicBezTo>
                    <a:pt x="2311400" y="4779010"/>
                    <a:pt x="1991360" y="4625340"/>
                    <a:pt x="1700530" y="4354830"/>
                  </a:cubicBezTo>
                  <a:cubicBezTo>
                    <a:pt x="1619250" y="4278630"/>
                    <a:pt x="1539240" y="4164330"/>
                    <a:pt x="1436370" y="4119880"/>
                  </a:cubicBezTo>
                  <a:cubicBezTo>
                    <a:pt x="1310640" y="4065270"/>
                    <a:pt x="1193800" y="4138930"/>
                    <a:pt x="1079500" y="4188460"/>
                  </a:cubicBezTo>
                  <a:cubicBezTo>
                    <a:pt x="429260" y="4470400"/>
                    <a:pt x="302260" y="3540760"/>
                    <a:pt x="372110" y="3115310"/>
                  </a:cubicBezTo>
                  <a:cubicBezTo>
                    <a:pt x="424180" y="2796540"/>
                    <a:pt x="398780" y="2505710"/>
                    <a:pt x="274320" y="2204720"/>
                  </a:cubicBezTo>
                  <a:cubicBezTo>
                    <a:pt x="170180" y="1944370"/>
                    <a:pt x="0" y="1676400"/>
                    <a:pt x="11430" y="1386840"/>
                  </a:cubicBezTo>
                  <a:cubicBezTo>
                    <a:pt x="21590" y="1145540"/>
                    <a:pt x="134620" y="905510"/>
                    <a:pt x="359410" y="796290"/>
                  </a:cubicBezTo>
                  <a:cubicBezTo>
                    <a:pt x="548640" y="703580"/>
                    <a:pt x="753110" y="722630"/>
                    <a:pt x="932180" y="824230"/>
                  </a:cubicBezTo>
                  <a:cubicBezTo>
                    <a:pt x="1029970" y="878840"/>
                    <a:pt x="1130300" y="941070"/>
                    <a:pt x="1242060" y="942340"/>
                  </a:cubicBezTo>
                  <a:cubicBezTo>
                    <a:pt x="1510030" y="946150"/>
                    <a:pt x="1637030" y="654050"/>
                    <a:pt x="1748790" y="458470"/>
                  </a:cubicBezTo>
                  <a:cubicBezTo>
                    <a:pt x="1861820" y="261620"/>
                    <a:pt x="1997710" y="80010"/>
                    <a:pt x="2239010" y="48260"/>
                  </a:cubicBezTo>
                  <a:close/>
                </a:path>
              </a:pathLst>
            </a:custGeom>
            <a:solidFill>
              <a:srgbClr val="9FB494">
                <a:alpha val="49804"/>
              </a:srgbClr>
            </a:solidFill>
            <a:ln w="12700">
              <a:solidFill>
                <a:srgbClr val="000000"/>
              </a:solidFill>
            </a:ln>
          </p:spPr>
        </p:sp>
      </p:grpSp>
      <p:grpSp>
        <p:nvGrpSpPr>
          <p:cNvPr name="Group 4" id="4"/>
          <p:cNvGrpSpPr>
            <a:grpSpLocks noChangeAspect="true"/>
          </p:cNvGrpSpPr>
          <p:nvPr/>
        </p:nvGrpSpPr>
        <p:grpSpPr>
          <a:xfrm rot="0">
            <a:off x="6175275" y="2351336"/>
            <a:ext cx="4489964" cy="4489964"/>
            <a:chOff x="0" y="0"/>
            <a:chExt cx="6350000" cy="6350000"/>
          </a:xfrm>
        </p:grpSpPr>
        <p:sp>
          <p:nvSpPr>
            <p:cNvPr name="Freeform 5" id="5"/>
            <p:cNvSpPr/>
            <p:nvPr/>
          </p:nvSpPr>
          <p:spPr>
            <a:xfrm flipH="false" flipV="false">
              <a:off x="-156812" y="-5088"/>
              <a:ext cx="6663624" cy="6360176"/>
            </a:xfrm>
            <a:custGeom>
              <a:avLst/>
              <a:gdLst/>
              <a:ahLst/>
              <a:cxnLst/>
              <a:rect r="r" b="b" t="t" l="l"/>
              <a:pathLst>
                <a:path h="6360176" w="6663624">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BD8D69"/>
            </a:solidFill>
          </p:spPr>
        </p:sp>
        <p:sp>
          <p:nvSpPr>
            <p:cNvPr name="Freeform 6" id="6"/>
            <p:cNvSpPr/>
            <p:nvPr/>
          </p:nvSpPr>
          <p:spPr>
            <a:xfrm flipH="false" flipV="false">
              <a:off x="284320" y="415956"/>
              <a:ext cx="5781360" cy="5518089"/>
            </a:xfrm>
            <a:custGeom>
              <a:avLst/>
              <a:gdLst/>
              <a:ahLst/>
              <a:cxnLst/>
              <a:rect r="r" b="b" t="t" l="l"/>
              <a:pathLst>
                <a:path h="5518089" w="5781360">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2"/>
              <a:stretch>
                <a:fillRect l="-5384" r="-5384" t="0" b="0"/>
              </a:stretch>
            </a:blipFill>
          </p:spPr>
        </p:sp>
      </p:grpSp>
      <p:grpSp>
        <p:nvGrpSpPr>
          <p:cNvPr name="Group 7" id="7"/>
          <p:cNvGrpSpPr>
            <a:grpSpLocks noChangeAspect="true"/>
          </p:cNvGrpSpPr>
          <p:nvPr/>
        </p:nvGrpSpPr>
        <p:grpSpPr>
          <a:xfrm rot="0">
            <a:off x="9523010" y="3671483"/>
            <a:ext cx="2537762" cy="2537762"/>
            <a:chOff x="0" y="0"/>
            <a:chExt cx="6350000" cy="6350000"/>
          </a:xfrm>
        </p:grpSpPr>
        <p:sp>
          <p:nvSpPr>
            <p:cNvPr name="Freeform 8" id="8"/>
            <p:cNvSpPr/>
            <p:nvPr/>
          </p:nvSpPr>
          <p:spPr>
            <a:xfrm flipH="false" flipV="false">
              <a:off x="-156812" y="-5088"/>
              <a:ext cx="6663624" cy="6360176"/>
            </a:xfrm>
            <a:custGeom>
              <a:avLst/>
              <a:gdLst/>
              <a:ahLst/>
              <a:cxnLst/>
              <a:rect r="r" b="b" t="t" l="l"/>
              <a:pathLst>
                <a:path h="6360176" w="6663624">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967E6D"/>
            </a:solidFill>
          </p:spPr>
        </p:sp>
        <p:sp>
          <p:nvSpPr>
            <p:cNvPr name="Freeform 9" id="9"/>
            <p:cNvSpPr/>
            <p:nvPr/>
          </p:nvSpPr>
          <p:spPr>
            <a:xfrm flipH="false" flipV="false">
              <a:off x="284320" y="415956"/>
              <a:ext cx="5781360" cy="5518089"/>
            </a:xfrm>
            <a:custGeom>
              <a:avLst/>
              <a:gdLst/>
              <a:ahLst/>
              <a:cxnLst/>
              <a:rect r="r" b="b" t="t" l="l"/>
              <a:pathLst>
                <a:path h="5518089" w="5781360">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3"/>
              <a:stretch>
                <a:fillRect l="-24712" r="-24712" t="0" b="0"/>
              </a:stretch>
            </a:blipFill>
          </p:spPr>
        </p:sp>
      </p:grpSp>
      <p:grpSp>
        <p:nvGrpSpPr>
          <p:cNvPr name="Group 10" id="10"/>
          <p:cNvGrpSpPr>
            <a:grpSpLocks noChangeAspect="true"/>
          </p:cNvGrpSpPr>
          <p:nvPr/>
        </p:nvGrpSpPr>
        <p:grpSpPr>
          <a:xfrm rot="-1914638">
            <a:off x="10820398" y="-1686795"/>
            <a:ext cx="3709555" cy="4497776"/>
            <a:chOff x="-11430" y="-43180"/>
            <a:chExt cx="4028440" cy="4884420"/>
          </a:xfrm>
        </p:grpSpPr>
        <p:sp>
          <p:nvSpPr>
            <p:cNvPr name="Freeform 11" id="11"/>
            <p:cNvSpPr/>
            <p:nvPr/>
          </p:nvSpPr>
          <p:spPr>
            <a:xfrm flipH="false" flipV="false">
              <a:off x="-11430" y="-43180"/>
              <a:ext cx="4028440" cy="4884420"/>
            </a:xfrm>
            <a:custGeom>
              <a:avLst/>
              <a:gdLst/>
              <a:ahLst/>
              <a:cxnLst/>
              <a:rect r="r" b="b" t="t" l="l"/>
              <a:pathLst>
                <a:path h="4884420" w="4028440">
                  <a:moveTo>
                    <a:pt x="2239010" y="48260"/>
                  </a:moveTo>
                  <a:cubicBezTo>
                    <a:pt x="2241550" y="48260"/>
                    <a:pt x="2242820" y="48260"/>
                    <a:pt x="2245360" y="46990"/>
                  </a:cubicBezTo>
                  <a:cubicBezTo>
                    <a:pt x="2651760" y="0"/>
                    <a:pt x="2940050" y="330200"/>
                    <a:pt x="2861310" y="721360"/>
                  </a:cubicBezTo>
                  <a:cubicBezTo>
                    <a:pt x="2804160" y="1005840"/>
                    <a:pt x="2641600" y="1261110"/>
                    <a:pt x="2851150" y="1526540"/>
                  </a:cubicBezTo>
                  <a:cubicBezTo>
                    <a:pt x="2945130" y="1644650"/>
                    <a:pt x="3068320" y="1734820"/>
                    <a:pt x="3171190" y="1846580"/>
                  </a:cubicBezTo>
                  <a:cubicBezTo>
                    <a:pt x="3451860" y="2150110"/>
                    <a:pt x="3256280" y="2495550"/>
                    <a:pt x="3365500" y="2847340"/>
                  </a:cubicBezTo>
                  <a:cubicBezTo>
                    <a:pt x="3388360" y="2919730"/>
                    <a:pt x="3432810" y="2981960"/>
                    <a:pt x="3482340" y="3040380"/>
                  </a:cubicBezTo>
                  <a:cubicBezTo>
                    <a:pt x="3643630" y="3229610"/>
                    <a:pt x="3854450" y="3376930"/>
                    <a:pt x="3940810" y="3619500"/>
                  </a:cubicBezTo>
                  <a:cubicBezTo>
                    <a:pt x="4028440" y="3864610"/>
                    <a:pt x="3999230" y="4146550"/>
                    <a:pt x="3870960" y="4372610"/>
                  </a:cubicBezTo>
                  <a:cubicBezTo>
                    <a:pt x="3639820" y="4780280"/>
                    <a:pt x="3139440" y="4884420"/>
                    <a:pt x="2705100" y="4829810"/>
                  </a:cubicBezTo>
                  <a:cubicBezTo>
                    <a:pt x="2311400" y="4779010"/>
                    <a:pt x="1991360" y="4625340"/>
                    <a:pt x="1700530" y="4354830"/>
                  </a:cubicBezTo>
                  <a:cubicBezTo>
                    <a:pt x="1619250" y="4278630"/>
                    <a:pt x="1539240" y="4164330"/>
                    <a:pt x="1436370" y="4119880"/>
                  </a:cubicBezTo>
                  <a:cubicBezTo>
                    <a:pt x="1310640" y="4065270"/>
                    <a:pt x="1193800" y="4138930"/>
                    <a:pt x="1079500" y="4188460"/>
                  </a:cubicBezTo>
                  <a:cubicBezTo>
                    <a:pt x="429260" y="4470400"/>
                    <a:pt x="302260" y="3540760"/>
                    <a:pt x="372110" y="3115310"/>
                  </a:cubicBezTo>
                  <a:cubicBezTo>
                    <a:pt x="424180" y="2796540"/>
                    <a:pt x="398780" y="2505710"/>
                    <a:pt x="274320" y="2204720"/>
                  </a:cubicBezTo>
                  <a:cubicBezTo>
                    <a:pt x="170180" y="1944370"/>
                    <a:pt x="0" y="1676400"/>
                    <a:pt x="11430" y="1386840"/>
                  </a:cubicBezTo>
                  <a:cubicBezTo>
                    <a:pt x="21590" y="1145540"/>
                    <a:pt x="134620" y="905510"/>
                    <a:pt x="359410" y="796290"/>
                  </a:cubicBezTo>
                  <a:cubicBezTo>
                    <a:pt x="548640" y="703580"/>
                    <a:pt x="753110" y="722630"/>
                    <a:pt x="932180" y="824230"/>
                  </a:cubicBezTo>
                  <a:cubicBezTo>
                    <a:pt x="1029970" y="878840"/>
                    <a:pt x="1130300" y="941070"/>
                    <a:pt x="1242060" y="942340"/>
                  </a:cubicBezTo>
                  <a:cubicBezTo>
                    <a:pt x="1510030" y="946150"/>
                    <a:pt x="1637030" y="654050"/>
                    <a:pt x="1748790" y="458470"/>
                  </a:cubicBezTo>
                  <a:cubicBezTo>
                    <a:pt x="1861820" y="261620"/>
                    <a:pt x="1997710" y="80010"/>
                    <a:pt x="2239010" y="48260"/>
                  </a:cubicBezTo>
                  <a:close/>
                </a:path>
              </a:pathLst>
            </a:custGeom>
            <a:solidFill>
              <a:srgbClr val="9FB494">
                <a:alpha val="35686"/>
              </a:srgbClr>
            </a:solidFill>
            <a:ln w="12700">
              <a:solidFill>
                <a:srgbClr val="000000"/>
              </a:solidFill>
            </a:ln>
          </p:spPr>
        </p:sp>
      </p:grpSp>
      <p:pic>
        <p:nvPicPr>
          <p:cNvPr name="Picture 12" id="12"/>
          <p:cNvPicPr>
            <a:picLocks noChangeAspect="true"/>
          </p:cNvPicPr>
          <p:nvPr/>
        </p:nvPicPr>
        <p:blipFill>
          <a:blip r:embed="rId4">
            <a:alphaModFix amt="60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true" flipV="false" rot="0">
            <a:off x="5507182" y="-34259"/>
            <a:ext cx="5284709" cy="2781078"/>
          </a:xfrm>
          <a:prstGeom prst="rect">
            <a:avLst/>
          </a:prstGeom>
        </p:spPr>
      </p:pic>
      <p:pic>
        <p:nvPicPr>
          <p:cNvPr name="Picture 13" id="13"/>
          <p:cNvPicPr>
            <a:picLocks noChangeAspect="true"/>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l="0" t="0" r="0" b="0"/>
          <a:stretch>
            <a:fillRect/>
          </a:stretch>
        </p:blipFill>
        <p:spPr>
          <a:xfrm flipH="false" flipV="false" rot="0">
            <a:off x="11569128" y="2988229"/>
            <a:ext cx="491644" cy="491644"/>
          </a:xfrm>
          <a:prstGeom prst="rect">
            <a:avLst/>
          </a:prstGeom>
        </p:spPr>
      </p:pic>
      <p:pic>
        <p:nvPicPr>
          <p:cNvPr name="Picture 14" id="14"/>
          <p:cNvPicPr>
            <a:picLocks noChangeAspect="true"/>
          </p:cNvPicPr>
          <p:nvPr/>
        </p:nvPicPr>
        <p:blipFill>
          <a:blip r:embed="rId4">
            <a:alphaModFix amt="78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true" flipV="false" rot="-10800000">
            <a:off x="8024062" y="7783757"/>
            <a:ext cx="4756756" cy="2503243"/>
          </a:xfrm>
          <a:prstGeom prst="rect">
            <a:avLst/>
          </a:prstGeom>
        </p:spPr>
      </p:pic>
      <p:grpSp>
        <p:nvGrpSpPr>
          <p:cNvPr name="Group 15" id="15"/>
          <p:cNvGrpSpPr/>
          <p:nvPr/>
        </p:nvGrpSpPr>
        <p:grpSpPr>
          <a:xfrm rot="-5400000">
            <a:off x="10132761" y="6790748"/>
            <a:ext cx="1064956" cy="3209594"/>
            <a:chOff x="0" y="0"/>
            <a:chExt cx="2354580" cy="7096302"/>
          </a:xfrm>
        </p:grpSpPr>
        <p:sp>
          <p:nvSpPr>
            <p:cNvPr name="Freeform 16" id="16"/>
            <p:cNvSpPr/>
            <p:nvPr/>
          </p:nvSpPr>
          <p:spPr>
            <a:xfrm flipH="false" flipV="false">
              <a:off x="0" y="0"/>
              <a:ext cx="2353310" cy="7096303"/>
            </a:xfrm>
            <a:custGeom>
              <a:avLst/>
              <a:gdLst/>
              <a:ahLst/>
              <a:cxnLst/>
              <a:rect r="r" b="b" t="t" l="l"/>
              <a:pathLst>
                <a:path h="7096303" w="2353310">
                  <a:moveTo>
                    <a:pt x="784860" y="7028992"/>
                  </a:moveTo>
                  <a:cubicBezTo>
                    <a:pt x="905510" y="7069632"/>
                    <a:pt x="1042670" y="7096303"/>
                    <a:pt x="1177290" y="7096303"/>
                  </a:cubicBezTo>
                  <a:cubicBezTo>
                    <a:pt x="1311910" y="7096303"/>
                    <a:pt x="1441450" y="7073442"/>
                    <a:pt x="1560830" y="7032803"/>
                  </a:cubicBezTo>
                  <a:cubicBezTo>
                    <a:pt x="1563370" y="7031532"/>
                    <a:pt x="1565910" y="7031532"/>
                    <a:pt x="1568450" y="7030262"/>
                  </a:cubicBezTo>
                  <a:cubicBezTo>
                    <a:pt x="2016760" y="6867703"/>
                    <a:pt x="2346960" y="6438442"/>
                    <a:pt x="2353310" y="5923785"/>
                  </a:cubicBezTo>
                  <a:lnTo>
                    <a:pt x="2353310" y="0"/>
                  </a:lnTo>
                  <a:lnTo>
                    <a:pt x="0" y="0"/>
                  </a:lnTo>
                  <a:lnTo>
                    <a:pt x="0" y="5919263"/>
                  </a:lnTo>
                  <a:cubicBezTo>
                    <a:pt x="6350" y="6440982"/>
                    <a:pt x="331470" y="6870242"/>
                    <a:pt x="784860" y="7028992"/>
                  </a:cubicBezTo>
                  <a:close/>
                </a:path>
              </a:pathLst>
            </a:custGeom>
            <a:solidFill>
              <a:srgbClr val="A69283">
                <a:alpha val="62745"/>
              </a:srgbClr>
            </a:solidFill>
          </p:spPr>
        </p:sp>
      </p:grpSp>
      <p:grpSp>
        <p:nvGrpSpPr>
          <p:cNvPr name="Group 17" id="17"/>
          <p:cNvGrpSpPr/>
          <p:nvPr/>
        </p:nvGrpSpPr>
        <p:grpSpPr>
          <a:xfrm rot="5400000">
            <a:off x="7025574" y="6900028"/>
            <a:ext cx="1071829" cy="2997907"/>
            <a:chOff x="0" y="0"/>
            <a:chExt cx="2354580" cy="6585764"/>
          </a:xfrm>
        </p:grpSpPr>
        <p:sp>
          <p:nvSpPr>
            <p:cNvPr name="Freeform 18" id="18"/>
            <p:cNvSpPr/>
            <p:nvPr/>
          </p:nvSpPr>
          <p:spPr>
            <a:xfrm flipH="false" flipV="false">
              <a:off x="0" y="0"/>
              <a:ext cx="2353310" cy="6585764"/>
            </a:xfrm>
            <a:custGeom>
              <a:avLst/>
              <a:gdLst/>
              <a:ahLst/>
              <a:cxnLst/>
              <a:rect r="r" b="b" t="t" l="l"/>
              <a:pathLst>
                <a:path h="6585764" w="2353310">
                  <a:moveTo>
                    <a:pt x="784860" y="6518454"/>
                  </a:moveTo>
                  <a:cubicBezTo>
                    <a:pt x="905510" y="6559093"/>
                    <a:pt x="1042670" y="6585764"/>
                    <a:pt x="1177290" y="6585764"/>
                  </a:cubicBezTo>
                  <a:cubicBezTo>
                    <a:pt x="1311910" y="6585764"/>
                    <a:pt x="1441450" y="6562904"/>
                    <a:pt x="1560830" y="6522264"/>
                  </a:cubicBezTo>
                  <a:cubicBezTo>
                    <a:pt x="1563370" y="6520993"/>
                    <a:pt x="1565910" y="6520993"/>
                    <a:pt x="1568450" y="6519724"/>
                  </a:cubicBezTo>
                  <a:cubicBezTo>
                    <a:pt x="2016760" y="6357164"/>
                    <a:pt x="2346960" y="5927904"/>
                    <a:pt x="2353310" y="5414818"/>
                  </a:cubicBezTo>
                  <a:lnTo>
                    <a:pt x="2353310" y="0"/>
                  </a:lnTo>
                  <a:lnTo>
                    <a:pt x="0" y="0"/>
                  </a:lnTo>
                  <a:lnTo>
                    <a:pt x="0" y="5410688"/>
                  </a:lnTo>
                  <a:cubicBezTo>
                    <a:pt x="6350" y="5930444"/>
                    <a:pt x="331470" y="6359704"/>
                    <a:pt x="784860" y="6518453"/>
                  </a:cubicBezTo>
                  <a:close/>
                </a:path>
              </a:pathLst>
            </a:custGeom>
            <a:solidFill>
              <a:srgbClr val="A69283">
                <a:alpha val="62745"/>
              </a:srgbClr>
            </a:solidFill>
          </p:spPr>
        </p:sp>
      </p:grpSp>
      <p:pic>
        <p:nvPicPr>
          <p:cNvPr name="Picture 19" id="19"/>
          <p:cNvPicPr>
            <a:picLocks noChangeAspect="true"/>
          </p:cNvPicPr>
          <p:nvPr/>
        </p:nvPicPr>
        <p:blipFill>
          <a:blip r:embed="rId8"/>
          <a:srcRect l="0" t="0" r="0" b="0"/>
          <a:stretch>
            <a:fillRect/>
          </a:stretch>
        </p:blipFill>
        <p:spPr>
          <a:xfrm flipH="false" flipV="false" rot="0">
            <a:off x="6773625" y="9234286"/>
            <a:ext cx="4764606" cy="1091411"/>
          </a:xfrm>
          <a:prstGeom prst="rect">
            <a:avLst/>
          </a:prstGeom>
        </p:spPr>
      </p:pic>
      <p:sp>
        <p:nvSpPr>
          <p:cNvPr name="TextBox 20" id="20"/>
          <p:cNvSpPr txBox="true"/>
          <p:nvPr/>
        </p:nvSpPr>
        <p:spPr>
          <a:xfrm rot="0">
            <a:off x="5507182" y="485458"/>
            <a:ext cx="7167993" cy="2311161"/>
          </a:xfrm>
          <a:prstGeom prst="rect">
            <a:avLst/>
          </a:prstGeom>
        </p:spPr>
        <p:txBody>
          <a:bodyPr anchor="t" rtlCol="false" tIns="0" lIns="0" bIns="0" rIns="0">
            <a:spAutoFit/>
          </a:bodyPr>
          <a:lstStyle/>
          <a:p>
            <a:pPr algn="ctr">
              <a:lnSpc>
                <a:spcPts val="6142"/>
              </a:lnSpc>
            </a:pPr>
            <a:r>
              <a:rPr lang="en-US" sz="4387">
                <a:solidFill>
                  <a:srgbClr val="7C412B"/>
                </a:solidFill>
                <a:latin typeface="Oswald"/>
              </a:rPr>
              <a:t>COME &amp; SEE THE EARLY YEARS ERP!</a:t>
            </a:r>
          </a:p>
          <a:p>
            <a:pPr algn="ctr">
              <a:lnSpc>
                <a:spcPts val="6142"/>
              </a:lnSpc>
            </a:pPr>
            <a:r>
              <a:rPr lang="en-US" sz="4387">
                <a:solidFill>
                  <a:srgbClr val="7C412B"/>
                </a:solidFill>
                <a:latin typeface="Oswald"/>
              </a:rPr>
              <a:t>OBSERVE, CHAT AND SHARE IDEAS</a:t>
            </a:r>
          </a:p>
        </p:txBody>
      </p:sp>
      <p:sp>
        <p:nvSpPr>
          <p:cNvPr name="TextBox 21" id="21"/>
          <p:cNvSpPr txBox="true"/>
          <p:nvPr/>
        </p:nvSpPr>
        <p:spPr>
          <a:xfrm rot="0">
            <a:off x="5594740" y="6477149"/>
            <a:ext cx="7080436" cy="950051"/>
          </a:xfrm>
          <a:prstGeom prst="rect">
            <a:avLst/>
          </a:prstGeom>
        </p:spPr>
        <p:txBody>
          <a:bodyPr anchor="t" rtlCol="false" tIns="0" lIns="0" bIns="0" rIns="0">
            <a:spAutoFit/>
          </a:bodyPr>
          <a:lstStyle/>
          <a:p>
            <a:pPr algn="ctr">
              <a:lnSpc>
                <a:spcPts val="3821"/>
              </a:lnSpc>
            </a:pPr>
            <a:r>
              <a:rPr lang="en-US" sz="2729">
                <a:solidFill>
                  <a:srgbClr val="7C412B"/>
                </a:solidFill>
                <a:latin typeface="Oswald"/>
              </a:rPr>
              <a:t>FREE DROP IN SESSIONS @ ST PAUL'S NURSERY SCHOOL </a:t>
            </a:r>
          </a:p>
        </p:txBody>
      </p:sp>
      <p:sp>
        <p:nvSpPr>
          <p:cNvPr name="TextBox 22" id="22"/>
          <p:cNvSpPr txBox="true"/>
          <p:nvPr/>
        </p:nvSpPr>
        <p:spPr>
          <a:xfrm rot="0">
            <a:off x="8487082" y="7451535"/>
            <a:ext cx="2071857" cy="332222"/>
          </a:xfrm>
          <a:prstGeom prst="rect">
            <a:avLst/>
          </a:prstGeom>
        </p:spPr>
        <p:txBody>
          <a:bodyPr anchor="t" rtlCol="false" tIns="0" lIns="0" bIns="0" rIns="0">
            <a:spAutoFit/>
          </a:bodyPr>
          <a:lstStyle/>
          <a:p>
            <a:pPr>
              <a:lnSpc>
                <a:spcPts val="2730"/>
              </a:lnSpc>
            </a:pPr>
            <a:r>
              <a:rPr lang="en-US" sz="1950">
                <a:solidFill>
                  <a:srgbClr val="301604"/>
                </a:solidFill>
                <a:latin typeface="Oswald"/>
              </a:rPr>
              <a:t>01904 555995</a:t>
            </a:r>
          </a:p>
        </p:txBody>
      </p:sp>
      <p:sp>
        <p:nvSpPr>
          <p:cNvPr name="TextBox 23" id="23"/>
          <p:cNvSpPr txBox="true"/>
          <p:nvPr/>
        </p:nvSpPr>
        <p:spPr>
          <a:xfrm rot="0">
            <a:off x="6305934" y="7977570"/>
            <a:ext cx="5509016" cy="779161"/>
          </a:xfrm>
          <a:prstGeom prst="rect">
            <a:avLst/>
          </a:prstGeom>
        </p:spPr>
        <p:txBody>
          <a:bodyPr anchor="t" rtlCol="false" tIns="0" lIns="0" bIns="0" rIns="0">
            <a:spAutoFit/>
          </a:bodyPr>
          <a:lstStyle/>
          <a:p>
            <a:pPr algn="ctr">
              <a:lnSpc>
                <a:spcPts val="3118"/>
              </a:lnSpc>
            </a:pPr>
            <a:r>
              <a:rPr lang="en-US" sz="2227">
                <a:solidFill>
                  <a:srgbClr val="301604"/>
                </a:solidFill>
                <a:latin typeface="Oswald"/>
              </a:rPr>
              <a:t>BOOK ONLINE:</a:t>
            </a:r>
          </a:p>
          <a:p>
            <a:pPr algn="ctr">
              <a:lnSpc>
                <a:spcPts val="3118"/>
              </a:lnSpc>
            </a:pPr>
            <a:r>
              <a:rPr lang="en-US" sz="2227">
                <a:solidFill>
                  <a:srgbClr val="301604"/>
                </a:solidFill>
                <a:latin typeface="Oswald"/>
              </a:rPr>
              <a:t>HTTPS://KOALENDAR.COM/E/OPENSESSIONERP</a:t>
            </a:r>
          </a:p>
        </p:txBody>
      </p:sp>
      <p:sp>
        <p:nvSpPr>
          <p:cNvPr name="TextBox 24" id="24"/>
          <p:cNvSpPr txBox="true"/>
          <p:nvPr/>
        </p:nvSpPr>
        <p:spPr>
          <a:xfrm rot="0">
            <a:off x="7761260" y="8889923"/>
            <a:ext cx="3795171" cy="344364"/>
          </a:xfrm>
          <a:prstGeom prst="rect">
            <a:avLst/>
          </a:prstGeom>
        </p:spPr>
        <p:txBody>
          <a:bodyPr anchor="t" rtlCol="false" tIns="0" lIns="0" bIns="0" rIns="0">
            <a:spAutoFit/>
          </a:bodyPr>
          <a:lstStyle/>
          <a:p>
            <a:pPr>
              <a:lnSpc>
                <a:spcPts val="2818"/>
              </a:lnSpc>
            </a:pPr>
            <a:r>
              <a:rPr lang="en-US" sz="2013">
                <a:solidFill>
                  <a:srgbClr val="301604"/>
                </a:solidFill>
                <a:latin typeface="Oswald"/>
              </a:rPr>
              <a:t>EYSupport@york.gov.uk</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CEDBC7"/>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6476030" y="348509"/>
            <a:ext cx="6860489" cy="9703662"/>
          </a:xfrm>
          <a:prstGeom prst="rect">
            <a:avLst/>
          </a:prstGeom>
        </p:spPr>
      </p:pic>
    </p:spTree>
  </p:cSld>
  <p:clrMapOvr>
    <a:masterClrMapping/>
  </p:clrMapOvr>
</p:sld>
</file>

<file path=ppt/slides/slide11.xml><?xml version="1.0" encoding="utf-8"?>
<p:sld xmlns:p="http://schemas.openxmlformats.org/presentationml/2006/main" xmlns:a="http://schemas.openxmlformats.org/drawingml/2006/main">
  <p:cSld>
    <p:bg>
      <p:bgPr>
        <a:solidFill>
          <a:srgbClr val="CEDBC7"/>
        </a:solidFill>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DAFeflwL6jc</dc:identifier>
  <dcterms:modified xsi:type="dcterms:W3CDTF">2011-08-01T06:04:30Z</dcterms:modified>
  <cp:revision>1</cp:revision>
  <dc:title>Learning support hub</dc:title>
</cp:coreProperties>
</file>