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</p:sldIdLst>
  <p:sldSz cx="18288000" cy="10287000"/>
  <p:notesSz cx="6858000" cy="9144000"/>
  <p:embeddedFontLst>
    <p:embeddedFont>
      <p:font typeface="Amaranth" panose="020B0604020202020204" charset="0"/>
      <p:regular r:id="rId25"/>
    </p:embeddedFont>
    <p:embeddedFont>
      <p:font typeface="Calibri" panose="020F0502020204030204" pitchFamily="34" charset="0"/>
      <p:regular r:id="rId26"/>
      <p:bold r:id="rId27"/>
      <p:italic r:id="rId28"/>
      <p:boldItalic r:id="rId29"/>
    </p:embeddedFont>
    <p:embeddedFont>
      <p:font typeface="Canva Sans" panose="020B0604020202020204" charset="0"/>
      <p:regular r:id="rId30"/>
    </p:embeddedFont>
    <p:embeddedFont>
      <p:font typeface="Canva Sans Bold" panose="020B0604020202020204" charset="0"/>
      <p:regular r:id="rId31"/>
    </p:embeddedFont>
    <p:embeddedFont>
      <p:font typeface="Canva Sans Italics" panose="020B0604020202020204" charset="0"/>
      <p:regular r:id="rId32"/>
    </p:embeddedFont>
    <p:embeddedFont>
      <p:font typeface="Mango AC" panose="020B0604020202020204" charset="0"/>
      <p:regular r:id="rId33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22" autoAdjust="0"/>
  </p:normalViewPr>
  <p:slideViewPr>
    <p:cSldViewPr>
      <p:cViewPr varScale="1">
        <p:scale>
          <a:sx n="45" d="100"/>
          <a:sy n="45" d="100"/>
        </p:scale>
        <p:origin x="816" y="6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2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1.fntdata"/><Relationship Id="rId33" Type="http://schemas.openxmlformats.org/officeDocument/2006/relationships/font" Target="fonts/font9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5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8.fntdata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font" Target="fonts/font4.fntdata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7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font" Target="fonts/font3.fntdata"/><Relationship Id="rId30" Type="http://schemas.openxmlformats.org/officeDocument/2006/relationships/font" Target="fonts/font6.fntdata"/><Relationship Id="rId35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5/24/2023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5/24/2023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5/24/2023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5/24/2023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5/24/2023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5/24/2023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5/24/2023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sv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15.png"/><Relationship Id="rId7" Type="http://schemas.openxmlformats.org/officeDocument/2006/relationships/image" Target="../media/image19.sv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png"/><Relationship Id="rId11" Type="http://schemas.openxmlformats.org/officeDocument/2006/relationships/image" Target="../media/image23.svg"/><Relationship Id="rId5" Type="http://schemas.openxmlformats.org/officeDocument/2006/relationships/image" Target="../media/image17.png"/><Relationship Id="rId10" Type="http://schemas.openxmlformats.org/officeDocument/2006/relationships/image" Target="../media/image22.png"/><Relationship Id="rId4" Type="http://schemas.openxmlformats.org/officeDocument/2006/relationships/image" Target="../media/image16.svg"/><Relationship Id="rId9" Type="http://schemas.openxmlformats.org/officeDocument/2006/relationships/image" Target="../media/image21.sv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sv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9.sv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.svg"/><Relationship Id="rId5" Type="http://schemas.openxmlformats.org/officeDocument/2006/relationships/image" Target="../media/image31.png"/><Relationship Id="rId4" Type="http://schemas.openxmlformats.org/officeDocument/2006/relationships/image" Target="../media/image29.sv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9.svg"/><Relationship Id="rId4" Type="http://schemas.openxmlformats.org/officeDocument/2006/relationships/image" Target="../media/image28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7.svg"/><Relationship Id="rId5" Type="http://schemas.openxmlformats.org/officeDocument/2006/relationships/image" Target="../media/image36.png"/><Relationship Id="rId4" Type="http://schemas.openxmlformats.org/officeDocument/2006/relationships/image" Target="../media/image35.sv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1EEE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7859247" y="2188187"/>
            <a:ext cx="8641657" cy="5612121"/>
            <a:chOff x="0" y="0"/>
            <a:chExt cx="2275992" cy="1478089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2275992" cy="1478089"/>
            </a:xfrm>
            <a:custGeom>
              <a:avLst/>
              <a:gdLst/>
              <a:ahLst/>
              <a:cxnLst/>
              <a:rect l="l" t="t" r="r" b="b"/>
              <a:pathLst>
                <a:path w="2275992" h="1478089">
                  <a:moveTo>
                    <a:pt x="45690" y="0"/>
                  </a:moveTo>
                  <a:lnTo>
                    <a:pt x="2230302" y="0"/>
                  </a:lnTo>
                  <a:cubicBezTo>
                    <a:pt x="2255536" y="0"/>
                    <a:pt x="2275992" y="20456"/>
                    <a:pt x="2275992" y="45690"/>
                  </a:cubicBezTo>
                  <a:lnTo>
                    <a:pt x="2275992" y="1432399"/>
                  </a:lnTo>
                  <a:cubicBezTo>
                    <a:pt x="2275992" y="1457633"/>
                    <a:pt x="2255536" y="1478089"/>
                    <a:pt x="2230302" y="1478089"/>
                  </a:cubicBezTo>
                  <a:lnTo>
                    <a:pt x="45690" y="1478089"/>
                  </a:lnTo>
                  <a:cubicBezTo>
                    <a:pt x="20456" y="1478089"/>
                    <a:pt x="0" y="1457633"/>
                    <a:pt x="0" y="1432399"/>
                  </a:cubicBezTo>
                  <a:lnTo>
                    <a:pt x="0" y="45690"/>
                  </a:lnTo>
                  <a:cubicBezTo>
                    <a:pt x="0" y="20456"/>
                    <a:pt x="20456" y="0"/>
                    <a:pt x="45690" y="0"/>
                  </a:cubicBezTo>
                  <a:close/>
                </a:path>
              </a:pathLst>
            </a:custGeom>
            <a:solidFill>
              <a:srgbClr val="F2F6F3"/>
            </a:solidFill>
          </p:spPr>
        </p:sp>
        <p:sp>
          <p:nvSpPr>
            <p:cNvPr id="4" name="TextBox 4"/>
            <p:cNvSpPr txBox="1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pic>
        <p:nvPicPr>
          <p:cNvPr id="5" name="Picture 5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6966481" y="8376118"/>
            <a:ext cx="3294390" cy="1381770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1028700" y="1075759"/>
            <a:ext cx="6249067" cy="8135482"/>
          </a:xfrm>
          <a:prstGeom prst="rect">
            <a:avLst/>
          </a:prstGeom>
        </p:spPr>
      </p:pic>
      <p:pic>
        <p:nvPicPr>
          <p:cNvPr id="7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>
            <a:off x="13673529" y="1954573"/>
            <a:ext cx="4145894" cy="4114800"/>
          </a:xfrm>
          <a:prstGeom prst="rect">
            <a:avLst/>
          </a:prstGeom>
        </p:spPr>
      </p:pic>
      <p:pic>
        <p:nvPicPr>
          <p:cNvPr id="8" name="Picture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rcRect/>
          <a:stretch>
            <a:fillRect/>
          </a:stretch>
        </p:blipFill>
        <p:spPr>
          <a:xfrm>
            <a:off x="2530538" y="3756096"/>
            <a:ext cx="3245391" cy="2774809"/>
          </a:xfrm>
          <a:prstGeom prst="rect">
            <a:avLst/>
          </a:prstGeom>
        </p:spPr>
      </p:pic>
      <p:pic>
        <p:nvPicPr>
          <p:cNvPr id="9" name="Picture 9"/>
          <p:cNvPicPr>
            <a:picLocks noChangeAspect="1"/>
          </p:cNvPicPr>
          <p:nvPr/>
        </p:nvPicPr>
        <p:blipFill>
          <a:blip r:embed="rId8"/>
          <a:srcRect/>
          <a:stretch>
            <a:fillRect/>
          </a:stretch>
        </p:blipFill>
        <p:spPr>
          <a:xfrm>
            <a:off x="10628606" y="8232992"/>
            <a:ext cx="3234439" cy="1668022"/>
          </a:xfrm>
          <a:prstGeom prst="rect">
            <a:avLst/>
          </a:prstGeom>
        </p:spPr>
      </p:pic>
      <p:pic>
        <p:nvPicPr>
          <p:cNvPr id="10" name="Picture 10"/>
          <p:cNvPicPr>
            <a:picLocks noChangeAspect="1"/>
          </p:cNvPicPr>
          <p:nvPr/>
        </p:nvPicPr>
        <p:blipFill>
          <a:blip r:embed="rId9"/>
          <a:srcRect/>
          <a:stretch>
            <a:fillRect/>
          </a:stretch>
        </p:blipFill>
        <p:spPr>
          <a:xfrm>
            <a:off x="14234520" y="8409908"/>
            <a:ext cx="2819830" cy="1347981"/>
          </a:xfrm>
          <a:prstGeom prst="rect">
            <a:avLst/>
          </a:prstGeom>
        </p:spPr>
      </p:pic>
      <p:sp>
        <p:nvSpPr>
          <p:cNvPr id="11" name="TextBox 11"/>
          <p:cNvSpPr txBox="1"/>
          <p:nvPr/>
        </p:nvSpPr>
        <p:spPr>
          <a:xfrm>
            <a:off x="8613676" y="2258333"/>
            <a:ext cx="7132800" cy="32004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8160"/>
              </a:lnSpc>
              <a:spcBef>
                <a:spcPct val="0"/>
              </a:spcBef>
            </a:pPr>
            <a:r>
              <a:rPr lang="en-US" sz="6800">
                <a:solidFill>
                  <a:srgbClr val="654E4E"/>
                </a:solidFill>
                <a:latin typeface="Mango AC"/>
              </a:rPr>
              <a:t>Communication Friendly Settings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8613676" y="6002698"/>
            <a:ext cx="7264299" cy="12160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4900"/>
              </a:lnSpc>
              <a:spcBef>
                <a:spcPct val="0"/>
              </a:spcBef>
            </a:pPr>
            <a:r>
              <a:rPr lang="en-US" sz="3500">
                <a:solidFill>
                  <a:srgbClr val="3B3024"/>
                </a:solidFill>
                <a:latin typeface="Amaranth"/>
              </a:rPr>
              <a:t>Creating a Communication Friendly Setting at home and in setting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F6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3796279" y="2968744"/>
            <a:ext cx="3376690" cy="3345424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11074458" y="2968744"/>
            <a:ext cx="3240222" cy="3345424"/>
          </a:xfrm>
          <a:prstGeom prst="rect">
            <a:avLst/>
          </a:prstGeom>
        </p:spPr>
      </p:pic>
      <p:sp>
        <p:nvSpPr>
          <p:cNvPr id="4" name="TextBox 4"/>
          <p:cNvSpPr txBox="1"/>
          <p:nvPr/>
        </p:nvSpPr>
        <p:spPr>
          <a:xfrm>
            <a:off x="6749653" y="923925"/>
            <a:ext cx="4788694" cy="101781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8474"/>
              </a:lnSpc>
            </a:pPr>
            <a:r>
              <a:rPr lang="en-US" sz="6053">
                <a:solidFill>
                  <a:srgbClr val="654E4E"/>
                </a:solidFill>
                <a:latin typeface="Amaranth"/>
              </a:rPr>
              <a:t>All about us....</a:t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3085440" y="6542764"/>
            <a:ext cx="4798368" cy="273494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279"/>
              </a:lnSpc>
            </a:pPr>
            <a:r>
              <a:rPr lang="en-US" sz="5199">
                <a:solidFill>
                  <a:srgbClr val="654E4E"/>
                </a:solidFill>
                <a:latin typeface="Amaranth"/>
              </a:rPr>
              <a:t>Claire Rigden</a:t>
            </a:r>
          </a:p>
          <a:p>
            <a:pPr algn="ctr">
              <a:lnSpc>
                <a:spcPts val="7279"/>
              </a:lnSpc>
            </a:pPr>
            <a:r>
              <a:rPr lang="en-US" sz="5199">
                <a:solidFill>
                  <a:srgbClr val="654E4E"/>
                </a:solidFill>
                <a:latin typeface="Amaranth"/>
              </a:rPr>
              <a:t>Headteacher </a:t>
            </a:r>
          </a:p>
          <a:p>
            <a:pPr algn="ctr">
              <a:lnSpc>
                <a:spcPts val="7279"/>
              </a:lnSpc>
            </a:pPr>
            <a:r>
              <a:rPr lang="en-US" sz="5199">
                <a:solidFill>
                  <a:srgbClr val="654E4E"/>
                </a:solidFill>
                <a:latin typeface="Amaranth"/>
              </a:rPr>
              <a:t>St Paul's Nursery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10246867" y="6542764"/>
            <a:ext cx="4895404" cy="273494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279"/>
              </a:lnSpc>
              <a:spcBef>
                <a:spcPct val="0"/>
              </a:spcBef>
            </a:pPr>
            <a:r>
              <a:rPr lang="en-US" sz="5199">
                <a:solidFill>
                  <a:srgbClr val="654E4E"/>
                </a:solidFill>
                <a:latin typeface="Amaranth"/>
              </a:rPr>
              <a:t>Martin Cumming</a:t>
            </a:r>
          </a:p>
          <a:p>
            <a:pPr algn="ctr">
              <a:lnSpc>
                <a:spcPts val="7279"/>
              </a:lnSpc>
              <a:spcBef>
                <a:spcPct val="0"/>
              </a:spcBef>
            </a:pPr>
            <a:r>
              <a:rPr lang="en-US" sz="5199">
                <a:solidFill>
                  <a:srgbClr val="654E4E"/>
                </a:solidFill>
                <a:latin typeface="Amaranth"/>
              </a:rPr>
              <a:t>ERP Lead Teacher</a:t>
            </a:r>
          </a:p>
          <a:p>
            <a:pPr algn="ctr">
              <a:lnSpc>
                <a:spcPts val="7279"/>
              </a:lnSpc>
              <a:spcBef>
                <a:spcPct val="0"/>
              </a:spcBef>
            </a:pPr>
            <a:r>
              <a:rPr lang="en-US" sz="5199">
                <a:solidFill>
                  <a:srgbClr val="654E4E"/>
                </a:solidFill>
                <a:latin typeface="Amaranth"/>
              </a:rPr>
              <a:t>St Paul's Nursery</a:t>
            </a:r>
          </a:p>
        </p:txBody>
      </p:sp>
      <p:pic>
        <p:nvPicPr>
          <p:cNvPr id="7" name="Picture 7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>
          <a:xfrm rot="5400000">
            <a:off x="-4877500" y="2237413"/>
            <a:ext cx="10756553" cy="6090898"/>
          </a:xfrm>
          <a:prstGeom prst="rect">
            <a:avLst/>
          </a:prstGeom>
        </p:spPr>
      </p:pic>
      <p:pic>
        <p:nvPicPr>
          <p:cNvPr id="8" name="Picture 8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>
          <a:xfrm rot="-5400000">
            <a:off x="12809443" y="2332827"/>
            <a:ext cx="10756553" cy="6090898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1EEE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 t="2675" b="2675"/>
          <a:stretch>
            <a:fillRect/>
          </a:stretch>
        </p:blipFill>
        <p:spPr>
          <a:xfrm rot="-2545279">
            <a:off x="-1133804" y="5637077"/>
            <a:ext cx="4113347" cy="5173695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2"/>
          <a:srcRect t="2675" b="2675"/>
          <a:stretch>
            <a:fillRect/>
          </a:stretch>
        </p:blipFill>
        <p:spPr>
          <a:xfrm rot="8930802">
            <a:off x="15248125" y="-1045997"/>
            <a:ext cx="3829480" cy="4816652"/>
          </a:xfrm>
          <a:prstGeom prst="rect">
            <a:avLst/>
          </a:prstGeom>
        </p:spPr>
      </p:pic>
      <p:sp>
        <p:nvSpPr>
          <p:cNvPr id="4" name="TextBox 4"/>
          <p:cNvSpPr txBox="1"/>
          <p:nvPr/>
        </p:nvSpPr>
        <p:spPr>
          <a:xfrm>
            <a:off x="-885542" y="93980"/>
            <a:ext cx="10363922" cy="93472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279"/>
              </a:lnSpc>
            </a:pPr>
            <a:r>
              <a:rPr lang="en-US" sz="5199">
                <a:solidFill>
                  <a:srgbClr val="000000"/>
                </a:solidFill>
                <a:latin typeface="Canva Sans Bold"/>
              </a:rPr>
              <a:t>Aims of the session...</a:t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421238" y="1646736"/>
            <a:ext cx="7529810" cy="93472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279"/>
              </a:lnSpc>
            </a:pPr>
            <a:r>
              <a:rPr lang="en-US" sz="5199">
                <a:solidFill>
                  <a:srgbClr val="000000"/>
                </a:solidFill>
                <a:latin typeface="Canva Sans"/>
              </a:rPr>
              <a:t>How we communicate...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234345" y="3124382"/>
            <a:ext cx="16679157" cy="93472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279"/>
              </a:lnSpc>
            </a:pPr>
            <a:r>
              <a:rPr lang="en-US" sz="5199">
                <a:solidFill>
                  <a:srgbClr val="000000"/>
                </a:solidFill>
                <a:latin typeface="Canva Sans"/>
              </a:rPr>
              <a:t>Developing a communication friendly environment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2046903" y="6316084"/>
            <a:ext cx="9758135" cy="93472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279"/>
              </a:lnSpc>
            </a:pPr>
            <a:r>
              <a:rPr lang="en-US" sz="5199">
                <a:solidFill>
                  <a:srgbClr val="000000"/>
                </a:solidFill>
                <a:latin typeface="Canva Sans"/>
              </a:rPr>
              <a:t>Where to find help if needed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3657977" y="7869929"/>
            <a:ext cx="9270653" cy="93472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279"/>
              </a:lnSpc>
            </a:pPr>
            <a:r>
              <a:rPr lang="en-US" sz="5199">
                <a:solidFill>
                  <a:srgbClr val="000000"/>
                </a:solidFill>
                <a:latin typeface="Canva Sans"/>
              </a:rPr>
              <a:t>Supporting children with EAL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1589269" y="4678227"/>
            <a:ext cx="9910762" cy="93472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279"/>
              </a:lnSpc>
            </a:pPr>
            <a:r>
              <a:rPr lang="en-US" sz="5199">
                <a:solidFill>
                  <a:srgbClr val="000000"/>
                </a:solidFill>
                <a:latin typeface="Canva Sans"/>
              </a:rPr>
              <a:t>Developing children's language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1EEE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-2911102" y="4572000"/>
            <a:ext cx="7879605" cy="7032547"/>
          </a:xfrm>
          <a:prstGeom prst="rect">
            <a:avLst/>
          </a:prstGeom>
        </p:spPr>
      </p:pic>
      <p:sp>
        <p:nvSpPr>
          <p:cNvPr id="3" name="TextBox 3"/>
          <p:cNvSpPr txBox="1"/>
          <p:nvPr/>
        </p:nvSpPr>
        <p:spPr>
          <a:xfrm>
            <a:off x="2593659" y="4286581"/>
            <a:ext cx="13100682" cy="243086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505"/>
              </a:lnSpc>
            </a:pPr>
            <a:r>
              <a:rPr lang="en-US" sz="6789">
                <a:solidFill>
                  <a:srgbClr val="000000"/>
                </a:solidFill>
                <a:latin typeface="Canva Sans"/>
              </a:rPr>
              <a:t>What skills do we need to communicate? </a:t>
            </a:r>
          </a:p>
        </p:txBody>
      </p:sp>
      <p:pic>
        <p:nvPicPr>
          <p:cNvPr id="4" name="Picture 4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 rot="-8585874">
            <a:off x="12695613" y="-1340749"/>
            <a:ext cx="7879605" cy="7032547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48F7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-3489713" y="-3723051"/>
            <a:ext cx="9811171" cy="10260048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 flipH="1" flipV="1">
            <a:off x="12202312" y="3571034"/>
            <a:ext cx="9811171" cy="10260048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>
            <a:fillRect/>
          </a:stretch>
        </p:blipFill>
        <p:spPr>
          <a:xfrm>
            <a:off x="9660714" y="789514"/>
            <a:ext cx="2019086" cy="1303228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>
          <a:xfrm>
            <a:off x="12202312" y="2743236"/>
            <a:ext cx="905226" cy="1467934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rcRect/>
          <a:stretch>
            <a:fillRect/>
          </a:stretch>
        </p:blipFill>
        <p:spPr>
          <a:xfrm>
            <a:off x="2896714" y="4674395"/>
            <a:ext cx="1569037" cy="1569037"/>
          </a:xfrm>
          <a:prstGeom prst="rect">
            <a:avLst/>
          </a:prstGeom>
        </p:spPr>
      </p:pic>
      <p:pic>
        <p:nvPicPr>
          <p:cNvPr id="7" name="Picture 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rcRect/>
          <a:stretch>
            <a:fillRect/>
          </a:stretch>
        </p:blipFill>
        <p:spPr>
          <a:xfrm>
            <a:off x="9915810" y="6405357"/>
            <a:ext cx="1508892" cy="1840112"/>
          </a:xfrm>
          <a:prstGeom prst="rect">
            <a:avLst/>
          </a:prstGeom>
        </p:spPr>
      </p:pic>
      <p:pic>
        <p:nvPicPr>
          <p:cNvPr id="8" name="Picture 8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rcRect/>
          <a:stretch>
            <a:fillRect/>
          </a:stretch>
        </p:blipFill>
        <p:spPr>
          <a:xfrm>
            <a:off x="4359348" y="8245470"/>
            <a:ext cx="1038484" cy="1775186"/>
          </a:xfrm>
          <a:prstGeom prst="rect">
            <a:avLst/>
          </a:prstGeom>
        </p:spPr>
      </p:pic>
      <p:sp>
        <p:nvSpPr>
          <p:cNvPr id="9" name="TextBox 9"/>
          <p:cNvSpPr txBox="1"/>
          <p:nvPr/>
        </p:nvSpPr>
        <p:spPr>
          <a:xfrm>
            <a:off x="12321869" y="540229"/>
            <a:ext cx="3811339" cy="155240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2609"/>
              </a:lnSpc>
            </a:pPr>
            <a:r>
              <a:rPr lang="en-US" sz="9006">
                <a:solidFill>
                  <a:srgbClr val="F1F6F2"/>
                </a:solidFill>
                <a:latin typeface="Amaranth"/>
              </a:rPr>
              <a:t>Looking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6781800" y="2658768"/>
            <a:ext cx="5068845" cy="148175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12609"/>
              </a:lnSpc>
            </a:pPr>
            <a:r>
              <a:rPr lang="en-US" sz="9006" dirty="0">
                <a:solidFill>
                  <a:srgbClr val="F1F6F2"/>
                </a:solidFill>
                <a:latin typeface="Amaranth"/>
              </a:rPr>
              <a:t>Listening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5226735" y="4592170"/>
            <a:ext cx="7136606" cy="155240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2609"/>
              </a:lnSpc>
            </a:pPr>
            <a:r>
              <a:rPr lang="en-US" sz="9006">
                <a:solidFill>
                  <a:srgbClr val="F1F6F2"/>
                </a:solidFill>
                <a:latin typeface="Amaranth"/>
              </a:rPr>
              <a:t>Concentrating 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1907292" y="6458669"/>
            <a:ext cx="6981081" cy="155240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2609"/>
              </a:lnSpc>
            </a:pPr>
            <a:r>
              <a:rPr lang="en-US" sz="9006">
                <a:solidFill>
                  <a:srgbClr val="F1F6F2"/>
                </a:solidFill>
                <a:latin typeface="Amaranth"/>
              </a:rPr>
              <a:t>Remembering 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6232252" y="8391556"/>
            <a:ext cx="5823496" cy="155240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2609"/>
              </a:lnSpc>
            </a:pPr>
            <a:r>
              <a:rPr lang="en-US" sz="9006">
                <a:solidFill>
                  <a:srgbClr val="F1F6F2"/>
                </a:solidFill>
                <a:latin typeface="Amaranth"/>
              </a:rPr>
              <a:t>Interpreting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54E4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267812" y="3375919"/>
            <a:ext cx="13026286" cy="555434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1122679" lvl="1" indent="-561340" algn="ctr">
              <a:lnSpc>
                <a:spcPts val="7279"/>
              </a:lnSpc>
              <a:buFont typeface="Arial"/>
              <a:buChar char="•"/>
            </a:pPr>
            <a:r>
              <a:rPr lang="en-US" sz="5199">
                <a:solidFill>
                  <a:srgbClr val="F1F6F2"/>
                </a:solidFill>
                <a:latin typeface="Canva Sans"/>
              </a:rPr>
              <a:t>What resources are available?</a:t>
            </a:r>
          </a:p>
          <a:p>
            <a:pPr marL="1122679" lvl="1" indent="-561340" algn="ctr">
              <a:lnSpc>
                <a:spcPts val="7279"/>
              </a:lnSpc>
              <a:buFont typeface="Arial"/>
              <a:buChar char="•"/>
            </a:pPr>
            <a:r>
              <a:rPr lang="en-US" sz="5199">
                <a:solidFill>
                  <a:srgbClr val="F1F6F2"/>
                </a:solidFill>
                <a:latin typeface="Canva Sans"/>
              </a:rPr>
              <a:t>Are there any distractions?</a:t>
            </a:r>
          </a:p>
          <a:p>
            <a:pPr marL="1122679" lvl="1" indent="-561340" algn="ctr">
              <a:lnSpc>
                <a:spcPts val="7279"/>
              </a:lnSpc>
              <a:buFont typeface="Arial"/>
              <a:buChar char="•"/>
            </a:pPr>
            <a:r>
              <a:rPr lang="en-US" sz="5199">
                <a:solidFill>
                  <a:srgbClr val="F1F6F2"/>
                </a:solidFill>
                <a:latin typeface="Canva Sans"/>
              </a:rPr>
              <a:t>What visual support do you provide?</a:t>
            </a:r>
          </a:p>
          <a:p>
            <a:pPr marL="1122679" lvl="1" indent="-561340" algn="ctr">
              <a:lnSpc>
                <a:spcPts val="7279"/>
              </a:lnSpc>
              <a:buFont typeface="Arial"/>
              <a:buChar char="•"/>
            </a:pPr>
            <a:r>
              <a:rPr lang="en-US" sz="5199">
                <a:solidFill>
                  <a:srgbClr val="F1F6F2"/>
                </a:solidFill>
                <a:latin typeface="Canva Sans"/>
              </a:rPr>
              <a:t>What is the layout of your setting? (Spaces to be quiet?)</a:t>
            </a:r>
          </a:p>
          <a:p>
            <a:pPr marL="1122679" lvl="1" indent="-561340" algn="ctr">
              <a:lnSpc>
                <a:spcPts val="7279"/>
              </a:lnSpc>
              <a:buFont typeface="Arial"/>
              <a:buChar char="•"/>
            </a:pPr>
            <a:r>
              <a:rPr lang="en-US" sz="5199">
                <a:solidFill>
                  <a:srgbClr val="F1F6F2"/>
                </a:solidFill>
                <a:latin typeface="Canva Sans"/>
              </a:rPr>
              <a:t>How do you set out your routines? </a:t>
            </a:r>
          </a:p>
        </p:txBody>
      </p:sp>
      <p:pic>
        <p:nvPicPr>
          <p:cNvPr id="3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 rot="-3067862">
            <a:off x="14226223" y="4061460"/>
            <a:ext cx="6066153" cy="5626357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>
          <a:xfrm>
            <a:off x="10923551" y="1224441"/>
            <a:ext cx="3825585" cy="1963665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>
          <a:xfrm>
            <a:off x="13791230" y="2258692"/>
            <a:ext cx="2519530" cy="3370901"/>
          </a:xfrm>
          <a:prstGeom prst="rect">
            <a:avLst/>
          </a:prstGeom>
        </p:spPr>
      </p:pic>
      <p:sp>
        <p:nvSpPr>
          <p:cNvPr id="6" name="TextBox 6"/>
          <p:cNvSpPr txBox="1"/>
          <p:nvPr/>
        </p:nvSpPr>
        <p:spPr>
          <a:xfrm>
            <a:off x="1457939" y="190583"/>
            <a:ext cx="16271535" cy="93472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279"/>
              </a:lnSpc>
            </a:pPr>
            <a:r>
              <a:rPr lang="en-US" sz="5199">
                <a:solidFill>
                  <a:srgbClr val="F1F6F2"/>
                </a:solidFill>
                <a:latin typeface="Canva Sans"/>
              </a:rPr>
              <a:t>How communication friendly is your setting? 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464357" y="1545218"/>
            <a:ext cx="10459194" cy="93472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279"/>
              </a:lnSpc>
            </a:pPr>
            <a:r>
              <a:rPr lang="en-US" sz="5199">
                <a:solidFill>
                  <a:srgbClr val="F1F6F2"/>
                </a:solidFill>
                <a:latin typeface="Canva Sans"/>
              </a:rPr>
              <a:t>Think about the following areas...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FC3B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2254686" y="1735382"/>
            <a:ext cx="13778629" cy="6816237"/>
            <a:chOff x="0" y="0"/>
            <a:chExt cx="2717201" cy="1344189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2717201" cy="1344189"/>
            </a:xfrm>
            <a:custGeom>
              <a:avLst/>
              <a:gdLst/>
              <a:ahLst/>
              <a:cxnLst/>
              <a:rect l="l" t="t" r="r" b="b"/>
              <a:pathLst>
                <a:path w="2717201" h="1344189">
                  <a:moveTo>
                    <a:pt x="28656" y="0"/>
                  </a:moveTo>
                  <a:lnTo>
                    <a:pt x="2688545" y="0"/>
                  </a:lnTo>
                  <a:cubicBezTo>
                    <a:pt x="2696145" y="0"/>
                    <a:pt x="2703433" y="3019"/>
                    <a:pt x="2708808" y="8393"/>
                  </a:cubicBezTo>
                  <a:cubicBezTo>
                    <a:pt x="2714182" y="13767"/>
                    <a:pt x="2717201" y="21056"/>
                    <a:pt x="2717201" y="28656"/>
                  </a:cubicBezTo>
                  <a:lnTo>
                    <a:pt x="2717201" y="1315533"/>
                  </a:lnTo>
                  <a:cubicBezTo>
                    <a:pt x="2717201" y="1331360"/>
                    <a:pt x="2704371" y="1344189"/>
                    <a:pt x="2688545" y="1344189"/>
                  </a:cubicBezTo>
                  <a:lnTo>
                    <a:pt x="28656" y="1344189"/>
                  </a:lnTo>
                  <a:cubicBezTo>
                    <a:pt x="12830" y="1344189"/>
                    <a:pt x="0" y="1331360"/>
                    <a:pt x="0" y="1315533"/>
                  </a:cubicBezTo>
                  <a:lnTo>
                    <a:pt x="0" y="28656"/>
                  </a:lnTo>
                  <a:cubicBezTo>
                    <a:pt x="0" y="12830"/>
                    <a:pt x="12830" y="0"/>
                    <a:pt x="28656" y="0"/>
                  </a:cubicBezTo>
                  <a:close/>
                </a:path>
              </a:pathLst>
            </a:custGeom>
            <a:solidFill>
              <a:srgbClr val="F1F6F2"/>
            </a:solidFill>
          </p:spPr>
        </p:sp>
        <p:sp>
          <p:nvSpPr>
            <p:cNvPr id="4" name="TextBox 4"/>
            <p:cNvSpPr txBox="1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pic>
        <p:nvPicPr>
          <p:cNvPr id="5" name="Picture 5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 rot="2879825">
            <a:off x="-299795" y="6001756"/>
            <a:ext cx="4429638" cy="5886562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>
            <a:fillRect/>
          </a:stretch>
        </p:blipFill>
        <p:spPr>
          <a:xfrm>
            <a:off x="13708127" y="-678110"/>
            <a:ext cx="5048918" cy="4386247"/>
          </a:xfrm>
          <a:prstGeom prst="rect">
            <a:avLst/>
          </a:prstGeom>
        </p:spPr>
      </p:pic>
      <p:sp>
        <p:nvSpPr>
          <p:cNvPr id="7" name="TextBox 7"/>
          <p:cNvSpPr txBox="1"/>
          <p:nvPr/>
        </p:nvSpPr>
        <p:spPr>
          <a:xfrm>
            <a:off x="2254686" y="2481020"/>
            <a:ext cx="13778629" cy="555434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279"/>
              </a:lnSpc>
            </a:pPr>
            <a:r>
              <a:rPr lang="en-US" sz="5199">
                <a:solidFill>
                  <a:srgbClr val="654E4E"/>
                </a:solidFill>
                <a:latin typeface="Canva Sans"/>
              </a:rPr>
              <a:t>Take a little time at some point in your day to look at your learning environment...</a:t>
            </a:r>
          </a:p>
          <a:p>
            <a:pPr algn="ctr">
              <a:lnSpc>
                <a:spcPts val="7279"/>
              </a:lnSpc>
            </a:pPr>
            <a:r>
              <a:rPr lang="en-US" sz="5199">
                <a:solidFill>
                  <a:srgbClr val="3D6A57"/>
                </a:solidFill>
                <a:latin typeface="Canva Sans"/>
              </a:rPr>
              <a:t>Is there anything you need to change? </a:t>
            </a:r>
          </a:p>
          <a:p>
            <a:pPr algn="ctr">
              <a:lnSpc>
                <a:spcPts val="7279"/>
              </a:lnSpc>
            </a:pPr>
            <a:r>
              <a:rPr lang="en-US" sz="5199">
                <a:solidFill>
                  <a:srgbClr val="654E4E"/>
                </a:solidFill>
                <a:latin typeface="Canva Sans"/>
              </a:rPr>
              <a:t>Can a friend or colleague look at it to see if there is anything you can change or develop further?  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FC3B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677406" y="551614"/>
            <a:ext cx="4496545" cy="1541981"/>
          </a:xfrm>
          <a:prstGeom prst="rect">
            <a:avLst/>
          </a:prstGeom>
        </p:spPr>
      </p:pic>
      <p:sp>
        <p:nvSpPr>
          <p:cNvPr id="3" name="TextBox 3"/>
          <p:cNvSpPr txBox="1"/>
          <p:nvPr/>
        </p:nvSpPr>
        <p:spPr>
          <a:xfrm>
            <a:off x="5637184" y="321845"/>
            <a:ext cx="12346739" cy="185864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279"/>
              </a:lnSpc>
            </a:pPr>
            <a:r>
              <a:rPr lang="en-US" sz="5199">
                <a:solidFill>
                  <a:srgbClr val="000000"/>
                </a:solidFill>
                <a:latin typeface="Canva Sans Bold"/>
              </a:rPr>
              <a:t>How we developed a communication friendly setting...</a:t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10721946" y="5615623"/>
            <a:ext cx="5471964" cy="93472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279"/>
              </a:lnSpc>
            </a:pPr>
            <a:r>
              <a:rPr lang="en-US" sz="5199">
                <a:solidFill>
                  <a:srgbClr val="000000"/>
                </a:solidFill>
                <a:latin typeface="Canva Sans"/>
              </a:rPr>
              <a:t>Engaging parents</a:t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11212409" y="4252277"/>
            <a:ext cx="4491038" cy="93472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279"/>
              </a:lnSpc>
            </a:pPr>
            <a:r>
              <a:rPr lang="en-US" sz="5199">
                <a:solidFill>
                  <a:srgbClr val="000000"/>
                </a:solidFill>
                <a:latin typeface="Canva Sans"/>
              </a:rPr>
              <a:t>Engaging staff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677406" y="6965805"/>
            <a:ext cx="8085594" cy="87421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7279"/>
              </a:lnSpc>
            </a:pPr>
            <a:r>
              <a:rPr lang="en-US" sz="5199" dirty="0">
                <a:solidFill>
                  <a:srgbClr val="000000"/>
                </a:solidFill>
                <a:latin typeface="Canva Sans"/>
              </a:rPr>
              <a:t>Working well as a team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10898456" y="2888932"/>
            <a:ext cx="5118943" cy="93472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279"/>
              </a:lnSpc>
            </a:pPr>
            <a:r>
              <a:rPr lang="en-US" sz="5199">
                <a:solidFill>
                  <a:srgbClr val="000000"/>
                </a:solidFill>
                <a:latin typeface="Canva Sans"/>
              </a:rPr>
              <a:t>ELKLAN training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9939632" y="6899765"/>
            <a:ext cx="7730282" cy="185864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279"/>
              </a:lnSpc>
            </a:pPr>
            <a:r>
              <a:rPr lang="en-US" sz="5199">
                <a:solidFill>
                  <a:srgbClr val="000000"/>
                </a:solidFill>
                <a:latin typeface="Canva Sans"/>
              </a:rPr>
              <a:t>Research and evidence based approaches. 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1028700" y="8233900"/>
            <a:ext cx="5363617" cy="93472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279"/>
              </a:lnSpc>
            </a:pPr>
            <a:r>
              <a:rPr lang="en-US" sz="5199">
                <a:solidFill>
                  <a:srgbClr val="000000"/>
                </a:solidFill>
                <a:latin typeface="Canva Sans"/>
              </a:rPr>
              <a:t>Makaton training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412567" y="4618066"/>
            <a:ext cx="7730282" cy="185864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279"/>
              </a:lnSpc>
            </a:pPr>
            <a:r>
              <a:rPr lang="en-US" sz="5199">
                <a:solidFill>
                  <a:srgbClr val="000000"/>
                </a:solidFill>
                <a:latin typeface="Canva Sans"/>
              </a:rPr>
              <a:t>Thinking about our learning environment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0" y="2426970"/>
            <a:ext cx="8555415" cy="185864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279"/>
              </a:lnSpc>
            </a:pPr>
            <a:r>
              <a:rPr lang="en-US" sz="5199">
                <a:solidFill>
                  <a:srgbClr val="000000"/>
                </a:solidFill>
                <a:latin typeface="Canva Sans"/>
              </a:rPr>
              <a:t>Putting the needs of the children at the heart.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11080400" y="9025745"/>
            <a:ext cx="5448746" cy="93472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279"/>
              </a:lnSpc>
            </a:pPr>
            <a:r>
              <a:rPr lang="en-US" sz="5199">
                <a:solidFill>
                  <a:srgbClr val="000000"/>
                </a:solidFill>
                <a:latin typeface="Canva Sans"/>
              </a:rPr>
              <a:t>The list goes on...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FC3B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489065" y="3438403"/>
            <a:ext cx="10645697" cy="480003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555"/>
              </a:lnSpc>
            </a:pPr>
            <a:r>
              <a:rPr lang="en-US" sz="5396">
                <a:solidFill>
                  <a:srgbClr val="000000"/>
                </a:solidFill>
                <a:latin typeface="Canva Sans"/>
              </a:rPr>
              <a:t>How do we model language?</a:t>
            </a:r>
          </a:p>
          <a:p>
            <a:pPr algn="ctr">
              <a:lnSpc>
                <a:spcPts val="7555"/>
              </a:lnSpc>
            </a:pPr>
            <a:endParaRPr lang="en-US" sz="5396">
              <a:solidFill>
                <a:srgbClr val="000000"/>
              </a:solidFill>
              <a:latin typeface="Canva Sans"/>
            </a:endParaRPr>
          </a:p>
          <a:p>
            <a:pPr algn="ctr">
              <a:lnSpc>
                <a:spcPts val="7555"/>
              </a:lnSpc>
            </a:pPr>
            <a:r>
              <a:rPr lang="en-US" sz="5396">
                <a:solidFill>
                  <a:srgbClr val="000000"/>
                </a:solidFill>
                <a:latin typeface="Canva Sans"/>
              </a:rPr>
              <a:t>How do we teach new language?</a:t>
            </a:r>
          </a:p>
          <a:p>
            <a:pPr algn="ctr">
              <a:lnSpc>
                <a:spcPts val="7555"/>
              </a:lnSpc>
            </a:pPr>
            <a:endParaRPr lang="en-US" sz="5396">
              <a:solidFill>
                <a:srgbClr val="000000"/>
              </a:solidFill>
              <a:latin typeface="Canva Sans"/>
            </a:endParaRPr>
          </a:p>
          <a:p>
            <a:pPr algn="ctr">
              <a:lnSpc>
                <a:spcPts val="7555"/>
              </a:lnSpc>
            </a:pPr>
            <a:r>
              <a:rPr lang="en-US" sz="5396">
                <a:solidFill>
                  <a:srgbClr val="000000"/>
                </a:solidFill>
                <a:latin typeface="Canva Sans"/>
              </a:rPr>
              <a:t>How do we extend language? </a:t>
            </a:r>
          </a:p>
        </p:txBody>
      </p:sp>
      <p:pic>
        <p:nvPicPr>
          <p:cNvPr id="3" name="Picture 3"/>
          <p:cNvPicPr>
            <a:picLocks noChangeAspect="1"/>
          </p:cNvPicPr>
          <p:nvPr/>
        </p:nvPicPr>
        <p:blipFill>
          <a:blip r:embed="rId2">
            <a:alphaModFix amt="38000"/>
          </a:blip>
          <a:srcRect/>
          <a:stretch>
            <a:fillRect/>
          </a:stretch>
        </p:blipFill>
        <p:spPr>
          <a:xfrm rot="-5400000">
            <a:off x="12909724" y="2332827"/>
            <a:ext cx="10756553" cy="6090898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3">
            <a:alphaModFix amt="40000"/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>
            <a:fillRect/>
          </a:stretch>
        </p:blipFill>
        <p:spPr>
          <a:xfrm rot="-6475866">
            <a:off x="-253275" y="-206793"/>
            <a:ext cx="3721032" cy="3232646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rcRect/>
          <a:stretch>
            <a:fillRect/>
          </a:stretch>
        </p:blipFill>
        <p:spPr>
          <a:xfrm>
            <a:off x="11652063" y="3978415"/>
            <a:ext cx="4517995" cy="3862885"/>
          </a:xfrm>
          <a:prstGeom prst="rect">
            <a:avLst/>
          </a:prstGeom>
        </p:spPr>
      </p:pic>
      <p:sp>
        <p:nvSpPr>
          <p:cNvPr id="6" name="TextBox 6"/>
          <p:cNvSpPr txBox="1"/>
          <p:nvPr/>
        </p:nvSpPr>
        <p:spPr>
          <a:xfrm>
            <a:off x="4438428" y="474810"/>
            <a:ext cx="10083552" cy="93472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279"/>
              </a:lnSpc>
              <a:spcBef>
                <a:spcPct val="0"/>
              </a:spcBef>
            </a:pPr>
            <a:r>
              <a:rPr lang="en-US" sz="5199">
                <a:solidFill>
                  <a:srgbClr val="000000"/>
                </a:solidFill>
                <a:latin typeface="Canva Sans Bold"/>
              </a:rPr>
              <a:t>Developing children's language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48F7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-2911102" y="5143500"/>
            <a:ext cx="7879605" cy="7032547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10748814" y="4920689"/>
            <a:ext cx="6510486" cy="4337611"/>
          </a:xfrm>
          <a:prstGeom prst="rect">
            <a:avLst/>
          </a:prstGeom>
        </p:spPr>
      </p:pic>
      <p:sp>
        <p:nvSpPr>
          <p:cNvPr id="4" name="TextBox 4"/>
          <p:cNvSpPr txBox="1"/>
          <p:nvPr/>
        </p:nvSpPr>
        <p:spPr>
          <a:xfrm>
            <a:off x="9669505" y="1737798"/>
            <a:ext cx="19469" cy="189473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4880"/>
              </a:lnSpc>
              <a:spcBef>
                <a:spcPct val="0"/>
              </a:spcBef>
            </a:pPr>
            <a:endParaRPr/>
          </a:p>
        </p:txBody>
      </p:sp>
      <p:sp>
        <p:nvSpPr>
          <p:cNvPr id="5" name="TextBox 5"/>
          <p:cNvSpPr txBox="1"/>
          <p:nvPr/>
        </p:nvSpPr>
        <p:spPr>
          <a:xfrm>
            <a:off x="755684" y="1383358"/>
            <a:ext cx="16503616" cy="376014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844"/>
              </a:lnSpc>
            </a:pPr>
            <a:r>
              <a:rPr lang="en-US" sz="7031">
                <a:solidFill>
                  <a:srgbClr val="FFFFFF"/>
                </a:solidFill>
                <a:latin typeface="Canva Sans"/>
              </a:rPr>
              <a:t>How many new words do typically developing children need to learn daily?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1EEE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 t="2675" b="2675"/>
          <a:stretch>
            <a:fillRect/>
          </a:stretch>
        </p:blipFill>
        <p:spPr>
          <a:xfrm rot="-2545279">
            <a:off x="-2225461" y="3550099"/>
            <a:ext cx="7067575" cy="8889471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2"/>
          <a:srcRect t="2675" b="2675"/>
          <a:stretch>
            <a:fillRect/>
          </a:stretch>
        </p:blipFill>
        <p:spPr>
          <a:xfrm rot="8930802">
            <a:off x="13725512" y="-1648364"/>
            <a:ext cx="7067575" cy="8889471"/>
          </a:xfrm>
          <a:prstGeom prst="rect">
            <a:avLst/>
          </a:prstGeom>
        </p:spPr>
      </p:pic>
      <p:sp>
        <p:nvSpPr>
          <p:cNvPr id="4" name="TextBox 4"/>
          <p:cNvSpPr txBox="1"/>
          <p:nvPr/>
        </p:nvSpPr>
        <p:spPr>
          <a:xfrm>
            <a:off x="3957072" y="1065936"/>
            <a:ext cx="10373856" cy="801225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891"/>
              </a:lnSpc>
            </a:pPr>
            <a:r>
              <a:rPr lang="en-US" sz="5636">
                <a:solidFill>
                  <a:srgbClr val="000000"/>
                </a:solidFill>
                <a:latin typeface="Canva Sans"/>
              </a:rPr>
              <a:t>ELKLAN would suggest that we should try to teach 5 words in setting and 3 words at home. Making 8 words daily.</a:t>
            </a:r>
          </a:p>
          <a:p>
            <a:pPr algn="ctr">
              <a:lnSpc>
                <a:spcPts val="7891"/>
              </a:lnSpc>
            </a:pPr>
            <a:r>
              <a:rPr lang="en-US" sz="5636">
                <a:solidFill>
                  <a:srgbClr val="000000"/>
                </a:solidFill>
                <a:latin typeface="Canva Sans"/>
              </a:rPr>
              <a:t>(2x nouns, 2x adjectives and 1x verb) </a:t>
            </a:r>
          </a:p>
          <a:p>
            <a:pPr algn="ctr">
              <a:lnSpc>
                <a:spcPts val="7891"/>
              </a:lnSpc>
            </a:pPr>
            <a:r>
              <a:rPr lang="en-US" sz="5636">
                <a:solidFill>
                  <a:srgbClr val="000000"/>
                </a:solidFill>
                <a:latin typeface="Canva Sans"/>
              </a:rPr>
              <a:t>THAT SOUNDS A LOT!!! 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1EEE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 rot="5400000">
            <a:off x="-4877500" y="2237413"/>
            <a:ext cx="10756553" cy="6090898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 rot="5400000" flipV="1">
            <a:off x="12404290" y="2332827"/>
            <a:ext cx="10756553" cy="6090898"/>
          </a:xfrm>
          <a:prstGeom prst="rect">
            <a:avLst/>
          </a:prstGeom>
        </p:spPr>
      </p:pic>
      <p:sp>
        <p:nvSpPr>
          <p:cNvPr id="4" name="TextBox 4"/>
          <p:cNvSpPr txBox="1"/>
          <p:nvPr/>
        </p:nvSpPr>
        <p:spPr>
          <a:xfrm>
            <a:off x="4588297" y="489902"/>
            <a:ext cx="9111407" cy="93472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279"/>
              </a:lnSpc>
              <a:spcBef>
                <a:spcPct val="0"/>
              </a:spcBef>
            </a:pPr>
            <a:r>
              <a:rPr lang="en-US" sz="5199">
                <a:solidFill>
                  <a:srgbClr val="000000"/>
                </a:solidFill>
                <a:latin typeface="Canva Sans Bold"/>
              </a:rPr>
              <a:t>How do we model language?</a:t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2167764" y="2309363"/>
            <a:ext cx="13952472" cy="835177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839082" lvl="1" indent="-419541" algn="ctr">
              <a:lnSpc>
                <a:spcPts val="5441"/>
              </a:lnSpc>
              <a:buFont typeface="Arial"/>
              <a:buChar char="•"/>
            </a:pPr>
            <a:r>
              <a:rPr lang="en-US" sz="3886">
                <a:solidFill>
                  <a:srgbClr val="000000"/>
                </a:solidFill>
                <a:latin typeface="Canva Sans"/>
              </a:rPr>
              <a:t>Clear vocalisation</a:t>
            </a:r>
          </a:p>
          <a:p>
            <a:pPr marL="839082" lvl="1" indent="-419541" algn="ctr">
              <a:lnSpc>
                <a:spcPts val="5441"/>
              </a:lnSpc>
              <a:buFont typeface="Arial"/>
              <a:buChar char="•"/>
            </a:pPr>
            <a:r>
              <a:rPr lang="en-US" sz="3886">
                <a:solidFill>
                  <a:srgbClr val="000000"/>
                </a:solidFill>
                <a:latin typeface="Canva Sans"/>
              </a:rPr>
              <a:t>Repeating what the child says...mirroring vocabulary</a:t>
            </a:r>
          </a:p>
          <a:p>
            <a:pPr marL="839082" lvl="1" indent="-419541" algn="ctr">
              <a:lnSpc>
                <a:spcPts val="5441"/>
              </a:lnSpc>
              <a:buFont typeface="Arial"/>
              <a:buChar char="•"/>
            </a:pPr>
            <a:r>
              <a:rPr lang="en-US" sz="3886">
                <a:solidFill>
                  <a:srgbClr val="000000"/>
                </a:solidFill>
                <a:latin typeface="Canva Sans"/>
              </a:rPr>
              <a:t>Adding extra vocabulary to help extend</a:t>
            </a:r>
          </a:p>
          <a:p>
            <a:pPr marL="839082" lvl="1" indent="-419541" algn="ctr">
              <a:lnSpc>
                <a:spcPts val="5441"/>
              </a:lnSpc>
              <a:buFont typeface="Arial"/>
              <a:buChar char="•"/>
            </a:pPr>
            <a:r>
              <a:rPr lang="en-US" sz="3886">
                <a:solidFill>
                  <a:srgbClr val="000000"/>
                </a:solidFill>
                <a:latin typeface="Canva Sans"/>
              </a:rPr>
              <a:t>Teaching them new words, through books, songs, rhymes, talking about pictures etc. </a:t>
            </a:r>
          </a:p>
          <a:p>
            <a:pPr marL="839082" lvl="1" indent="-419541" algn="ctr">
              <a:lnSpc>
                <a:spcPts val="5441"/>
              </a:lnSpc>
              <a:buFont typeface="Arial"/>
              <a:buChar char="•"/>
            </a:pPr>
            <a:r>
              <a:rPr lang="en-US" sz="3886">
                <a:solidFill>
                  <a:srgbClr val="000000"/>
                </a:solidFill>
                <a:latin typeface="Canva Sans"/>
              </a:rPr>
              <a:t>If a child gets the tense or grammar wrong in a sentence modelling back the correct sentence. </a:t>
            </a:r>
          </a:p>
          <a:p>
            <a:pPr algn="ctr">
              <a:lnSpc>
                <a:spcPts val="5441"/>
              </a:lnSpc>
            </a:pPr>
            <a:r>
              <a:rPr lang="en-US" sz="3886">
                <a:solidFill>
                  <a:srgbClr val="000000"/>
                </a:solidFill>
                <a:latin typeface="Canva Sans Italics"/>
              </a:rPr>
              <a:t>Child: I thinked he had a blue car. </a:t>
            </a:r>
          </a:p>
          <a:p>
            <a:pPr algn="ctr">
              <a:lnSpc>
                <a:spcPts val="5441"/>
              </a:lnSpc>
            </a:pPr>
            <a:r>
              <a:rPr lang="en-US" sz="3886">
                <a:solidFill>
                  <a:srgbClr val="000000"/>
                </a:solidFill>
                <a:latin typeface="Canva Sans Italics"/>
              </a:rPr>
              <a:t>Adult: Oh you thought he had a blue car.</a:t>
            </a:r>
          </a:p>
          <a:p>
            <a:pPr algn="ctr">
              <a:lnSpc>
                <a:spcPts val="5441"/>
              </a:lnSpc>
            </a:pPr>
            <a:endParaRPr lang="en-US" sz="3886">
              <a:solidFill>
                <a:srgbClr val="000000"/>
              </a:solidFill>
              <a:latin typeface="Canva Sans Italics"/>
            </a:endParaRPr>
          </a:p>
          <a:p>
            <a:pPr algn="ctr">
              <a:lnSpc>
                <a:spcPts val="5441"/>
              </a:lnSpc>
            </a:pPr>
            <a:endParaRPr lang="en-US" sz="3886">
              <a:solidFill>
                <a:srgbClr val="000000"/>
              </a:solidFill>
              <a:latin typeface="Canva Sans Italics"/>
            </a:endParaRPr>
          </a:p>
          <a:p>
            <a:pPr algn="ctr">
              <a:lnSpc>
                <a:spcPts val="5441"/>
              </a:lnSpc>
            </a:pPr>
            <a:endParaRPr lang="en-US" sz="3886">
              <a:solidFill>
                <a:srgbClr val="000000"/>
              </a:solidFill>
              <a:latin typeface="Canva Sans Italics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1EEE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 rot="3767640">
            <a:off x="-601469" y="6665437"/>
            <a:ext cx="4429638" cy="5886562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8861975" y="316056"/>
            <a:ext cx="7216404" cy="9654888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>
            <a:off x="13708127" y="-678110"/>
            <a:ext cx="5048918" cy="4386247"/>
          </a:xfrm>
          <a:prstGeom prst="rect">
            <a:avLst/>
          </a:prstGeom>
        </p:spPr>
      </p:pic>
      <p:sp>
        <p:nvSpPr>
          <p:cNvPr id="5" name="TextBox 5"/>
          <p:cNvSpPr txBox="1"/>
          <p:nvPr/>
        </p:nvSpPr>
        <p:spPr>
          <a:xfrm>
            <a:off x="488363" y="637417"/>
            <a:ext cx="8023988" cy="612506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8022"/>
              </a:lnSpc>
            </a:pPr>
            <a:r>
              <a:rPr lang="en-US" sz="5730">
                <a:solidFill>
                  <a:srgbClr val="000000"/>
                </a:solidFill>
                <a:latin typeface="Canva Sans"/>
              </a:rPr>
              <a:t>What language comes to mind when you look at this picture? </a:t>
            </a:r>
          </a:p>
          <a:p>
            <a:pPr algn="ctr">
              <a:lnSpc>
                <a:spcPts val="8022"/>
              </a:lnSpc>
            </a:pPr>
            <a:endParaRPr lang="en-US" sz="5730">
              <a:solidFill>
                <a:srgbClr val="000000"/>
              </a:solidFill>
              <a:latin typeface="Canva Sans"/>
            </a:endParaRPr>
          </a:p>
          <a:p>
            <a:pPr algn="ctr">
              <a:lnSpc>
                <a:spcPts val="8022"/>
              </a:lnSpc>
            </a:pPr>
            <a:r>
              <a:rPr lang="en-US" sz="5730">
                <a:solidFill>
                  <a:srgbClr val="000000"/>
                </a:solidFill>
                <a:latin typeface="Canva Sans"/>
              </a:rPr>
              <a:t>What words could we display to go with it? 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869017" y="7380097"/>
            <a:ext cx="5508724" cy="93472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279"/>
              </a:lnSpc>
            </a:pPr>
            <a:r>
              <a:rPr lang="en-US" sz="5199">
                <a:solidFill>
                  <a:srgbClr val="000000"/>
                </a:solidFill>
                <a:latin typeface="Canva Sans"/>
              </a:rPr>
              <a:t>Write five down...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1EEE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 rot="5400000">
            <a:off x="-4877500" y="2237413"/>
            <a:ext cx="10756553" cy="6090898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 rot="5400000" flipV="1">
            <a:off x="12404290" y="2332827"/>
            <a:ext cx="10756553" cy="6090898"/>
          </a:xfrm>
          <a:prstGeom prst="rect">
            <a:avLst/>
          </a:prstGeom>
        </p:spPr>
      </p:pic>
      <p:sp>
        <p:nvSpPr>
          <p:cNvPr id="4" name="TextBox 4"/>
          <p:cNvSpPr txBox="1"/>
          <p:nvPr/>
        </p:nvSpPr>
        <p:spPr>
          <a:xfrm>
            <a:off x="4119954" y="885825"/>
            <a:ext cx="10617163" cy="93472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279"/>
              </a:lnSpc>
            </a:pPr>
            <a:r>
              <a:rPr lang="en-US" sz="5199">
                <a:solidFill>
                  <a:srgbClr val="000000"/>
                </a:solidFill>
                <a:latin typeface="Canva Sans"/>
              </a:rPr>
              <a:t>How do we extend langauge?</a:t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2117389" y="2100814"/>
            <a:ext cx="16170611" cy="680572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1180708" lvl="1" indent="-590354" algn="just">
              <a:lnSpc>
                <a:spcPts val="7656"/>
              </a:lnSpc>
              <a:buFont typeface="Arial"/>
              <a:buChar char="•"/>
            </a:pPr>
            <a:r>
              <a:rPr lang="en-US" sz="5468">
                <a:solidFill>
                  <a:srgbClr val="000000"/>
                </a:solidFill>
                <a:latin typeface="Canva Sans"/>
              </a:rPr>
              <a:t>Through talking</a:t>
            </a:r>
          </a:p>
          <a:p>
            <a:pPr marL="1180708" lvl="1" indent="-590354" algn="just">
              <a:lnSpc>
                <a:spcPts val="7656"/>
              </a:lnSpc>
              <a:buFont typeface="Arial"/>
              <a:buChar char="•"/>
            </a:pPr>
            <a:r>
              <a:rPr lang="en-US" sz="5468">
                <a:solidFill>
                  <a:srgbClr val="000000"/>
                </a:solidFill>
                <a:latin typeface="Canva Sans"/>
              </a:rPr>
              <a:t>Through play</a:t>
            </a:r>
          </a:p>
          <a:p>
            <a:pPr marL="1180708" lvl="1" indent="-590354" algn="just">
              <a:lnSpc>
                <a:spcPts val="7656"/>
              </a:lnSpc>
              <a:buFont typeface="Arial"/>
              <a:buChar char="•"/>
            </a:pPr>
            <a:r>
              <a:rPr lang="en-US" sz="5468">
                <a:solidFill>
                  <a:srgbClr val="000000"/>
                </a:solidFill>
                <a:latin typeface="Canva Sans"/>
              </a:rPr>
              <a:t>Being interested in what the children are doing. </a:t>
            </a:r>
          </a:p>
          <a:p>
            <a:pPr marL="1180708" lvl="1" indent="-590354" algn="just">
              <a:lnSpc>
                <a:spcPts val="7656"/>
              </a:lnSpc>
              <a:buFont typeface="Arial"/>
              <a:buChar char="•"/>
            </a:pPr>
            <a:r>
              <a:rPr lang="en-US" sz="5468">
                <a:solidFill>
                  <a:srgbClr val="000000"/>
                </a:solidFill>
                <a:latin typeface="Canva Sans"/>
              </a:rPr>
              <a:t>High quality interactions - ShREC approach</a:t>
            </a:r>
          </a:p>
          <a:p>
            <a:pPr marL="1180708" lvl="1" indent="-590354" algn="just">
              <a:lnSpc>
                <a:spcPts val="7656"/>
              </a:lnSpc>
              <a:buFont typeface="Arial"/>
              <a:buChar char="•"/>
            </a:pPr>
            <a:r>
              <a:rPr lang="en-US" sz="5468">
                <a:solidFill>
                  <a:srgbClr val="000000"/>
                </a:solidFill>
                <a:latin typeface="Canva Sans"/>
              </a:rPr>
              <a:t>Allowing thinking time (10 second rule)</a:t>
            </a:r>
          </a:p>
          <a:p>
            <a:pPr marL="1180708" lvl="1" indent="-590354" algn="just">
              <a:lnSpc>
                <a:spcPts val="7656"/>
              </a:lnSpc>
              <a:buFont typeface="Arial"/>
              <a:buChar char="•"/>
            </a:pPr>
            <a:r>
              <a:rPr lang="en-US" sz="5468">
                <a:solidFill>
                  <a:srgbClr val="000000"/>
                </a:solidFill>
                <a:latin typeface="Canva Sans"/>
              </a:rPr>
              <a:t>Thinking about the questions we ask...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1EEE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 t="16131"/>
          <a:stretch>
            <a:fillRect/>
          </a:stretch>
        </p:blipFill>
        <p:spPr>
          <a:xfrm rot="5400000">
            <a:off x="-5930755" y="2589331"/>
            <a:ext cx="10756553" cy="5108338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 rot="5400000" flipV="1">
            <a:off x="13952410" y="2237413"/>
            <a:ext cx="10756553" cy="6090898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>
            <a:fillRect/>
          </a:stretch>
        </p:blipFill>
        <p:spPr>
          <a:xfrm>
            <a:off x="8024110" y="4193153"/>
            <a:ext cx="2239779" cy="3450470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rcRect/>
          <a:stretch>
            <a:fillRect/>
          </a:stretch>
        </p:blipFill>
        <p:spPr>
          <a:xfrm>
            <a:off x="2963716" y="2917522"/>
            <a:ext cx="4590937" cy="2170261"/>
          </a:xfrm>
          <a:prstGeom prst="rect">
            <a:avLst/>
          </a:prstGeom>
        </p:spPr>
      </p:pic>
      <p:sp>
        <p:nvSpPr>
          <p:cNvPr id="6" name="TextBox 6"/>
          <p:cNvSpPr txBox="1"/>
          <p:nvPr/>
        </p:nvSpPr>
        <p:spPr>
          <a:xfrm>
            <a:off x="4773756" y="1587970"/>
            <a:ext cx="1586508" cy="93472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279"/>
              </a:lnSpc>
            </a:pPr>
            <a:r>
              <a:rPr lang="en-US" sz="5199">
                <a:solidFill>
                  <a:srgbClr val="000000"/>
                </a:solidFill>
                <a:latin typeface="Canva Sans"/>
              </a:rPr>
              <a:t>First 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12167951" y="1587970"/>
            <a:ext cx="1583234" cy="93472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279"/>
              </a:lnSpc>
            </a:pPr>
            <a:r>
              <a:rPr lang="en-US" sz="5199">
                <a:solidFill>
                  <a:srgbClr val="000000"/>
                </a:solidFill>
                <a:latin typeface="Canva Sans"/>
              </a:rPr>
              <a:t>Then</a:t>
            </a:r>
          </a:p>
        </p:txBody>
      </p:sp>
      <p:pic>
        <p:nvPicPr>
          <p:cNvPr id="8" name="Picture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rcRect/>
          <a:stretch>
            <a:fillRect/>
          </a:stretch>
        </p:blipFill>
        <p:spPr>
          <a:xfrm flipH="1">
            <a:off x="2963716" y="5282862"/>
            <a:ext cx="4590937" cy="2170261"/>
          </a:xfrm>
          <a:prstGeom prst="rect">
            <a:avLst/>
          </a:prstGeom>
        </p:spPr>
      </p:pic>
      <p:pic>
        <p:nvPicPr>
          <p:cNvPr id="9" name="Picture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rcRect/>
          <a:stretch>
            <a:fillRect/>
          </a:stretch>
        </p:blipFill>
        <p:spPr>
          <a:xfrm>
            <a:off x="2963716" y="7643623"/>
            <a:ext cx="4590937" cy="2170261"/>
          </a:xfrm>
          <a:prstGeom prst="rect">
            <a:avLst/>
          </a:prstGeom>
        </p:spPr>
      </p:pic>
      <p:pic>
        <p:nvPicPr>
          <p:cNvPr id="10" name="Picture 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rcRect/>
          <a:stretch>
            <a:fillRect/>
          </a:stretch>
        </p:blipFill>
        <p:spPr>
          <a:xfrm flipH="1">
            <a:off x="10732275" y="2917522"/>
            <a:ext cx="4590937" cy="2170261"/>
          </a:xfrm>
          <a:prstGeom prst="rect">
            <a:avLst/>
          </a:prstGeom>
        </p:spPr>
      </p:pic>
      <p:pic>
        <p:nvPicPr>
          <p:cNvPr id="11" name="Picture 1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rcRect/>
          <a:stretch>
            <a:fillRect/>
          </a:stretch>
        </p:blipFill>
        <p:spPr>
          <a:xfrm>
            <a:off x="10732275" y="5378276"/>
            <a:ext cx="4590937" cy="2170261"/>
          </a:xfrm>
          <a:prstGeom prst="rect">
            <a:avLst/>
          </a:prstGeom>
        </p:spPr>
      </p:pic>
      <p:pic>
        <p:nvPicPr>
          <p:cNvPr id="12" name="Picture 1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rcRect/>
          <a:stretch>
            <a:fillRect/>
          </a:stretch>
        </p:blipFill>
        <p:spPr>
          <a:xfrm flipH="1">
            <a:off x="10664100" y="7643623"/>
            <a:ext cx="4590937" cy="2170261"/>
          </a:xfrm>
          <a:prstGeom prst="rect">
            <a:avLst/>
          </a:prstGeom>
        </p:spPr>
      </p:pic>
      <p:sp>
        <p:nvSpPr>
          <p:cNvPr id="13" name="TextBox 13"/>
          <p:cNvSpPr txBox="1"/>
          <p:nvPr/>
        </p:nvSpPr>
        <p:spPr>
          <a:xfrm>
            <a:off x="3208501" y="2965005"/>
            <a:ext cx="4101367" cy="111633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8819"/>
              </a:lnSpc>
            </a:pPr>
            <a:r>
              <a:rPr lang="en-US" sz="6299">
                <a:solidFill>
                  <a:srgbClr val="000000"/>
                </a:solidFill>
                <a:latin typeface="Canva Sans"/>
              </a:rPr>
              <a:t>Who?</a:t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3208501" y="5525934"/>
            <a:ext cx="4101367" cy="111633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8819"/>
              </a:lnSpc>
            </a:pPr>
            <a:r>
              <a:rPr lang="en-US" sz="6299">
                <a:solidFill>
                  <a:srgbClr val="000000"/>
                </a:solidFill>
                <a:latin typeface="Canva Sans"/>
              </a:rPr>
              <a:t>What?</a:t>
            </a:r>
          </a:p>
        </p:txBody>
      </p:sp>
      <p:sp>
        <p:nvSpPr>
          <p:cNvPr id="15" name="TextBox 15"/>
          <p:cNvSpPr txBox="1"/>
          <p:nvPr/>
        </p:nvSpPr>
        <p:spPr>
          <a:xfrm>
            <a:off x="3208501" y="7891273"/>
            <a:ext cx="4101367" cy="111633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8819"/>
              </a:lnSpc>
            </a:pPr>
            <a:r>
              <a:rPr lang="en-US" sz="6299">
                <a:solidFill>
                  <a:srgbClr val="000000"/>
                </a:solidFill>
                <a:latin typeface="Canva Sans"/>
              </a:rPr>
              <a:t>Where?</a:t>
            </a:r>
          </a:p>
        </p:txBody>
      </p:sp>
      <p:sp>
        <p:nvSpPr>
          <p:cNvPr id="16" name="TextBox 16"/>
          <p:cNvSpPr txBox="1"/>
          <p:nvPr/>
        </p:nvSpPr>
        <p:spPr>
          <a:xfrm>
            <a:off x="11153670" y="2965005"/>
            <a:ext cx="4101367" cy="111633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8819"/>
              </a:lnSpc>
            </a:pPr>
            <a:r>
              <a:rPr lang="en-US" sz="6299">
                <a:solidFill>
                  <a:srgbClr val="000000"/>
                </a:solidFill>
                <a:latin typeface="Canva Sans"/>
              </a:rPr>
              <a:t>Why?</a:t>
            </a:r>
          </a:p>
        </p:txBody>
      </p:sp>
      <p:sp>
        <p:nvSpPr>
          <p:cNvPr id="17" name="TextBox 17"/>
          <p:cNvSpPr txBox="1"/>
          <p:nvPr/>
        </p:nvSpPr>
        <p:spPr>
          <a:xfrm>
            <a:off x="11153670" y="5525934"/>
            <a:ext cx="4101367" cy="111633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8819"/>
              </a:lnSpc>
            </a:pPr>
            <a:r>
              <a:rPr lang="en-US" sz="6299">
                <a:solidFill>
                  <a:srgbClr val="000000"/>
                </a:solidFill>
                <a:latin typeface="Canva Sans"/>
              </a:rPr>
              <a:t>When?</a:t>
            </a:r>
          </a:p>
        </p:txBody>
      </p:sp>
      <p:sp>
        <p:nvSpPr>
          <p:cNvPr id="18" name="TextBox 18"/>
          <p:cNvSpPr txBox="1"/>
          <p:nvPr/>
        </p:nvSpPr>
        <p:spPr>
          <a:xfrm>
            <a:off x="10977060" y="7777138"/>
            <a:ext cx="4101367" cy="111633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8819"/>
              </a:lnSpc>
            </a:pPr>
            <a:r>
              <a:rPr lang="en-US" sz="6299">
                <a:solidFill>
                  <a:srgbClr val="000000"/>
                </a:solidFill>
                <a:latin typeface="Canva Sans"/>
              </a:rPr>
              <a:t>How?</a:t>
            </a:r>
          </a:p>
        </p:txBody>
      </p:sp>
      <p:sp>
        <p:nvSpPr>
          <p:cNvPr id="19" name="TextBox 19"/>
          <p:cNvSpPr txBox="1"/>
          <p:nvPr/>
        </p:nvSpPr>
        <p:spPr>
          <a:xfrm>
            <a:off x="0" y="93980"/>
            <a:ext cx="18288000" cy="93472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279"/>
              </a:lnSpc>
            </a:pPr>
            <a:r>
              <a:rPr lang="en-US" sz="5199">
                <a:solidFill>
                  <a:srgbClr val="000000"/>
                </a:solidFill>
                <a:latin typeface="Canva Sans"/>
              </a:rPr>
              <a:t>Questions are typically linked to development...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54E4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2096206" y="885825"/>
            <a:ext cx="14095588" cy="93472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7279"/>
              </a:lnSpc>
            </a:pPr>
            <a:r>
              <a:rPr lang="en-US" sz="5199" dirty="0">
                <a:solidFill>
                  <a:srgbClr val="FFFFFF"/>
                </a:solidFill>
                <a:latin typeface="Canva Sans"/>
              </a:rPr>
              <a:t>Further reading...The </a:t>
            </a:r>
            <a:r>
              <a:rPr lang="en-US" sz="5199" dirty="0" err="1">
                <a:solidFill>
                  <a:srgbClr val="FFFFFF"/>
                </a:solidFill>
                <a:latin typeface="Canva Sans"/>
              </a:rPr>
              <a:t>ShREC</a:t>
            </a:r>
            <a:r>
              <a:rPr lang="en-US" sz="5199" dirty="0">
                <a:solidFill>
                  <a:srgbClr val="FFFFFF"/>
                </a:solidFill>
                <a:latin typeface="Canva Sans"/>
              </a:rPr>
              <a:t> Approach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54E4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10887240" y="337451"/>
            <a:ext cx="6608506" cy="9746030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1771609" y="3586301"/>
            <a:ext cx="6820643" cy="3248331"/>
          </a:xfrm>
          <a:prstGeom prst="rect">
            <a:avLst/>
          </a:prstGeom>
        </p:spPr>
      </p:pic>
      <p:sp>
        <p:nvSpPr>
          <p:cNvPr id="4" name="TextBox 4"/>
          <p:cNvSpPr txBox="1"/>
          <p:nvPr/>
        </p:nvSpPr>
        <p:spPr>
          <a:xfrm>
            <a:off x="467337" y="1075888"/>
            <a:ext cx="10419904" cy="93472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279"/>
              </a:lnSpc>
              <a:spcBef>
                <a:spcPct val="0"/>
              </a:spcBef>
            </a:pPr>
            <a:r>
              <a:rPr lang="en-US" sz="5199">
                <a:solidFill>
                  <a:srgbClr val="FFFFFF"/>
                </a:solidFill>
                <a:latin typeface="Canva Sans"/>
              </a:rPr>
              <a:t>How do we teach new language? </a:t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467337" y="2298807"/>
            <a:ext cx="9429187" cy="119879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799"/>
              </a:lnSpc>
            </a:pPr>
            <a:r>
              <a:rPr lang="en-US" sz="3428">
                <a:solidFill>
                  <a:srgbClr val="FFFFFF"/>
                </a:solidFill>
                <a:latin typeface="Canva Sans"/>
              </a:rPr>
              <a:t>Stories - rich selection of texts that encourage language development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2407253" y="7063232"/>
            <a:ext cx="5549354" cy="93472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279"/>
              </a:lnSpc>
            </a:pPr>
            <a:r>
              <a:rPr lang="en-US" sz="5199">
                <a:solidFill>
                  <a:srgbClr val="FFFFFF"/>
                </a:solidFill>
                <a:latin typeface="Canva Sans"/>
              </a:rPr>
              <a:t>Language flowers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0" y="7978902"/>
            <a:ext cx="10565965" cy="132208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165"/>
              </a:lnSpc>
            </a:pPr>
            <a:r>
              <a:rPr lang="en-US" sz="3689">
                <a:solidFill>
                  <a:srgbClr val="FFFFFF"/>
                </a:solidFill>
                <a:latin typeface="Canva Sans"/>
              </a:rPr>
              <a:t>Useful as a tool to support staff when working with children in areas. 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48F7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 rot="5400000">
            <a:off x="-4877500" y="2237413"/>
            <a:ext cx="10756553" cy="6090898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3"/>
          <a:srcRect t="5698"/>
          <a:stretch>
            <a:fillRect/>
          </a:stretch>
        </p:blipFill>
        <p:spPr>
          <a:xfrm>
            <a:off x="5499269" y="1028700"/>
            <a:ext cx="9280506" cy="2496180"/>
          </a:xfrm>
          <a:prstGeom prst="rect">
            <a:avLst/>
          </a:prstGeom>
        </p:spPr>
      </p:pic>
      <p:sp>
        <p:nvSpPr>
          <p:cNvPr id="4" name="TextBox 4"/>
          <p:cNvSpPr txBox="1"/>
          <p:nvPr/>
        </p:nvSpPr>
        <p:spPr>
          <a:xfrm>
            <a:off x="2534056" y="3703955"/>
            <a:ext cx="15210933" cy="555434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279"/>
              </a:lnSpc>
            </a:pPr>
            <a:r>
              <a:rPr lang="en-US" sz="5199">
                <a:solidFill>
                  <a:srgbClr val="FFFFFF"/>
                </a:solidFill>
                <a:latin typeface="Canva Sans"/>
              </a:rPr>
              <a:t>WellComm is a great tool to help in the assessment and development of children's language.</a:t>
            </a:r>
          </a:p>
          <a:p>
            <a:pPr algn="ctr">
              <a:lnSpc>
                <a:spcPts val="7279"/>
              </a:lnSpc>
            </a:pPr>
            <a:r>
              <a:rPr lang="en-US" sz="5199">
                <a:solidFill>
                  <a:srgbClr val="FFFFFF"/>
                </a:solidFill>
                <a:latin typeface="Canva Sans"/>
              </a:rPr>
              <a:t>It allows us to see where children are working, developmentally, and then allows us to plug any gaps that may be evident. 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54E4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402652" y="356022"/>
            <a:ext cx="6527314" cy="9544472"/>
          </a:xfrm>
          <a:prstGeom prst="rect">
            <a:avLst/>
          </a:prstGeom>
        </p:spPr>
      </p:pic>
      <p:sp>
        <p:nvSpPr>
          <p:cNvPr id="3" name="TextBox 3"/>
          <p:cNvSpPr txBox="1"/>
          <p:nvPr/>
        </p:nvSpPr>
        <p:spPr>
          <a:xfrm>
            <a:off x="11243310" y="470852"/>
            <a:ext cx="2498527" cy="104330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8119"/>
              </a:lnSpc>
            </a:pPr>
            <a:r>
              <a:rPr lang="en-US" sz="5799">
                <a:solidFill>
                  <a:srgbClr val="FFFFFF"/>
                </a:solidFill>
                <a:latin typeface="Canva Sans"/>
              </a:rPr>
              <a:t>Visuals</a:t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7370243" y="1767381"/>
            <a:ext cx="10917757" cy="752224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921"/>
              </a:lnSpc>
            </a:pPr>
            <a:r>
              <a:rPr lang="en-US" sz="4229">
                <a:solidFill>
                  <a:srgbClr val="FFFFFF"/>
                </a:solidFill>
                <a:latin typeface="Canva Sans"/>
              </a:rPr>
              <a:t>Using visuals to help support development of language. </a:t>
            </a:r>
          </a:p>
          <a:p>
            <a:pPr algn="ctr">
              <a:lnSpc>
                <a:spcPts val="5921"/>
              </a:lnSpc>
            </a:pPr>
            <a:r>
              <a:rPr lang="en-US" sz="4229">
                <a:solidFill>
                  <a:srgbClr val="FFFFFF"/>
                </a:solidFill>
                <a:latin typeface="Canva Sans"/>
              </a:rPr>
              <a:t>Visuals used with vocalisation - Stop! whilst saying stop. You could also use hand gesture or Makaton sign. </a:t>
            </a:r>
          </a:p>
          <a:p>
            <a:pPr algn="ctr">
              <a:lnSpc>
                <a:spcPts val="5921"/>
              </a:lnSpc>
            </a:pPr>
            <a:r>
              <a:rPr lang="en-US" sz="4229">
                <a:solidFill>
                  <a:srgbClr val="FFFFFF"/>
                </a:solidFill>
                <a:latin typeface="Canva Sans"/>
              </a:rPr>
              <a:t>We use Widgit Online to make our visuals and you can upload photos of children, adults, objects etc and label them.</a:t>
            </a:r>
          </a:p>
          <a:p>
            <a:pPr algn="ctr">
              <a:lnSpc>
                <a:spcPts val="5921"/>
              </a:lnSpc>
            </a:pPr>
            <a:r>
              <a:rPr lang="en-US" sz="4229">
                <a:solidFill>
                  <a:srgbClr val="FFFFFF"/>
                </a:solidFill>
                <a:latin typeface="Canva Sans"/>
              </a:rPr>
              <a:t>Also great for lotto games, signage around your setting etc. 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54E4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562601" y="163229"/>
            <a:ext cx="11594021" cy="9960542"/>
          </a:xfrm>
          <a:prstGeom prst="rect">
            <a:avLst/>
          </a:prstGeom>
        </p:spPr>
      </p:pic>
      <p:sp>
        <p:nvSpPr>
          <p:cNvPr id="3" name="TextBox 3"/>
          <p:cNvSpPr txBox="1"/>
          <p:nvPr/>
        </p:nvSpPr>
        <p:spPr>
          <a:xfrm>
            <a:off x="13297410" y="6575109"/>
            <a:ext cx="3961890" cy="180768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722"/>
              </a:lnSpc>
            </a:pPr>
            <a:r>
              <a:rPr lang="en-US" sz="3373">
                <a:solidFill>
                  <a:srgbClr val="FFFFFF"/>
                </a:solidFill>
                <a:latin typeface="Canva Sans"/>
              </a:rPr>
              <a:t>Thank you Gill Clarke and Sarah Lomas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48F7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4118982" y="4654152"/>
            <a:ext cx="9621813" cy="3030074"/>
          </a:xfrm>
          <a:prstGeom prst="rect">
            <a:avLst/>
          </a:prstGeom>
        </p:spPr>
      </p:pic>
      <p:sp>
        <p:nvSpPr>
          <p:cNvPr id="3" name="TextBox 3"/>
          <p:cNvSpPr txBox="1"/>
          <p:nvPr/>
        </p:nvSpPr>
        <p:spPr>
          <a:xfrm>
            <a:off x="373728" y="682950"/>
            <a:ext cx="17112321" cy="370649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279"/>
              </a:lnSpc>
            </a:pPr>
            <a:r>
              <a:rPr lang="en-US" sz="5199">
                <a:solidFill>
                  <a:srgbClr val="FFFFFF"/>
                </a:solidFill>
                <a:latin typeface="Canva Sans"/>
              </a:rPr>
              <a:t>We have trained all our staff to Level 1 Makaton, not every child communicates through speaking. Some children use alternative forms of communication, for example Makaton. </a:t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690838" y="7808051"/>
            <a:ext cx="16568462" cy="185864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279"/>
              </a:lnSpc>
            </a:pPr>
            <a:r>
              <a:rPr lang="en-US" sz="5199">
                <a:solidFill>
                  <a:srgbClr val="FFFFFF"/>
                </a:solidFill>
                <a:latin typeface="Canva Sans"/>
              </a:rPr>
              <a:t>Actions really do sometimes speak louder than words. 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FC3B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-4905585" y="-4839242"/>
            <a:ext cx="9811171" cy="10260048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 flipH="1" flipV="1">
            <a:off x="13382415" y="5143500"/>
            <a:ext cx="9811171" cy="10260048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9811171" y="2279990"/>
            <a:ext cx="5233732" cy="6978310"/>
          </a:xfrm>
          <a:prstGeom prst="rect">
            <a:avLst/>
          </a:prstGeom>
        </p:spPr>
      </p:pic>
      <p:sp>
        <p:nvSpPr>
          <p:cNvPr id="5" name="TextBox 5"/>
          <p:cNvSpPr txBox="1"/>
          <p:nvPr/>
        </p:nvSpPr>
        <p:spPr>
          <a:xfrm>
            <a:off x="6343324" y="847725"/>
            <a:ext cx="7829876" cy="110293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9221"/>
              </a:lnSpc>
            </a:pPr>
            <a:r>
              <a:rPr lang="en-US" sz="6587" dirty="0">
                <a:solidFill>
                  <a:srgbClr val="000000"/>
                </a:solidFill>
                <a:latin typeface="Canva Sans"/>
              </a:rPr>
              <a:t>Supporting EAL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0" y="3096336"/>
            <a:ext cx="9811171" cy="185864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279"/>
              </a:lnSpc>
            </a:pPr>
            <a:r>
              <a:rPr lang="en-US" sz="5199">
                <a:solidFill>
                  <a:srgbClr val="000000"/>
                </a:solidFill>
                <a:latin typeface="Canva Sans"/>
              </a:rPr>
              <a:t>Visuals in home language - aids children and parents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1398702" y="6867252"/>
            <a:ext cx="7013766" cy="278257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279"/>
              </a:lnSpc>
            </a:pPr>
            <a:r>
              <a:rPr lang="en-US" sz="5199">
                <a:solidFill>
                  <a:srgbClr val="000000"/>
                </a:solidFill>
                <a:latin typeface="Canva Sans"/>
              </a:rPr>
              <a:t>Encourage parents to speak first language at home.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1398702" y="4878146"/>
            <a:ext cx="7013766" cy="185864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279"/>
              </a:lnSpc>
            </a:pPr>
            <a:r>
              <a:rPr lang="en-US" sz="5199">
                <a:solidFill>
                  <a:srgbClr val="000000"/>
                </a:solidFill>
                <a:latin typeface="Canva Sans"/>
              </a:rPr>
              <a:t>Clear, simple language.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48F7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5274616" y="2721752"/>
            <a:ext cx="6418234" cy="2674264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1028700" y="2366754"/>
            <a:ext cx="3690654" cy="3384260"/>
          </a:xfrm>
          <a:prstGeom prst="rect">
            <a:avLst/>
          </a:prstGeom>
        </p:spPr>
      </p:pic>
      <p:sp>
        <p:nvSpPr>
          <p:cNvPr id="4" name="TextBox 4"/>
          <p:cNvSpPr txBox="1"/>
          <p:nvPr/>
        </p:nvSpPr>
        <p:spPr>
          <a:xfrm>
            <a:off x="301250" y="885825"/>
            <a:ext cx="17685500" cy="93472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279"/>
              </a:lnSpc>
            </a:pPr>
            <a:r>
              <a:rPr lang="en-US" sz="5199">
                <a:solidFill>
                  <a:srgbClr val="FFFFFF"/>
                </a:solidFill>
                <a:latin typeface="Canva Sans"/>
              </a:rPr>
              <a:t>Equipping settings to make impact in children's lives</a:t>
            </a:r>
          </a:p>
        </p:txBody>
      </p:sp>
      <p:pic>
        <p:nvPicPr>
          <p:cNvPr id="5" name="Picture 5"/>
          <p:cNvPicPr>
            <a:picLocks noChangeAspect="1"/>
          </p:cNvPicPr>
          <p:nvPr/>
        </p:nvPicPr>
        <p:blipFill>
          <a:blip r:embed="rId4"/>
          <a:srcRect t="5698"/>
          <a:stretch>
            <a:fillRect/>
          </a:stretch>
        </p:blipFill>
        <p:spPr>
          <a:xfrm>
            <a:off x="12024691" y="3282513"/>
            <a:ext cx="5772912" cy="1552742"/>
          </a:xfrm>
          <a:prstGeom prst="rect">
            <a:avLst/>
          </a:prstGeom>
        </p:spPr>
      </p:pic>
      <p:sp>
        <p:nvSpPr>
          <p:cNvPr id="6" name="TextBox 6"/>
          <p:cNvSpPr txBox="1"/>
          <p:nvPr/>
        </p:nvSpPr>
        <p:spPr>
          <a:xfrm>
            <a:off x="0" y="6154348"/>
            <a:ext cx="18288000" cy="370649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279"/>
              </a:lnSpc>
              <a:spcBef>
                <a:spcPct val="0"/>
              </a:spcBef>
            </a:pPr>
            <a:r>
              <a:rPr lang="en-US" sz="5199">
                <a:solidFill>
                  <a:srgbClr val="FFFFFF"/>
                </a:solidFill>
                <a:latin typeface="Canva Sans"/>
              </a:rPr>
              <a:t>Data shows that the gap between non disadvantaged children nationally and disadvantaged children in the Early Talk for York area reduced by 32%, from 34.5% in 2018 to 2.5%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713</Words>
  <Application>Microsoft Office PowerPoint</Application>
  <PresentationFormat>Custom</PresentationFormat>
  <Paragraphs>101</Paragraphs>
  <Slides>23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31" baseType="lpstr">
      <vt:lpstr>Calibri</vt:lpstr>
      <vt:lpstr>Mango AC</vt:lpstr>
      <vt:lpstr>Canva Sans</vt:lpstr>
      <vt:lpstr>Canva Sans Bold</vt:lpstr>
      <vt:lpstr>Canva Sans Italics</vt:lpstr>
      <vt:lpstr>Amaranth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Communication Friendly Settings</dc:title>
  <dc:creator>Martin Cumming</dc:creator>
  <cp:lastModifiedBy>Office3</cp:lastModifiedBy>
  <cp:revision>2</cp:revision>
  <dcterms:created xsi:type="dcterms:W3CDTF">2006-08-16T00:00:00Z</dcterms:created>
  <dcterms:modified xsi:type="dcterms:W3CDTF">2023-05-24T12:32:19Z</dcterms:modified>
  <dc:identifier>DAFQzP6uKok</dc:identifier>
</cp:coreProperties>
</file>